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1"/>
  </p:notesMasterIdLst>
  <p:sldIdLst>
    <p:sldId id="256" r:id="rId2"/>
    <p:sldId id="266" r:id="rId3"/>
    <p:sldId id="270" r:id="rId4"/>
    <p:sldId id="271" r:id="rId5"/>
    <p:sldId id="272" r:id="rId6"/>
    <p:sldId id="257" r:id="rId7"/>
    <p:sldId id="274" r:id="rId8"/>
    <p:sldId id="298" r:id="rId9"/>
    <p:sldId id="299" r:id="rId10"/>
    <p:sldId id="300" r:id="rId11"/>
    <p:sldId id="344" r:id="rId12"/>
    <p:sldId id="301" r:id="rId13"/>
    <p:sldId id="261" r:id="rId14"/>
    <p:sldId id="295" r:id="rId15"/>
    <p:sldId id="294" r:id="rId16"/>
    <p:sldId id="303" r:id="rId17"/>
    <p:sldId id="260" r:id="rId18"/>
    <p:sldId id="262" r:id="rId19"/>
    <p:sldId id="312" r:id="rId20"/>
    <p:sldId id="311" r:id="rId21"/>
    <p:sldId id="313" r:id="rId22"/>
    <p:sldId id="304" r:id="rId23"/>
    <p:sldId id="310" r:id="rId24"/>
    <p:sldId id="305" r:id="rId25"/>
    <p:sldId id="306" r:id="rId26"/>
    <p:sldId id="296" r:id="rId27"/>
    <p:sldId id="342" r:id="rId28"/>
    <p:sldId id="327" r:id="rId29"/>
    <p:sldId id="317" r:id="rId30"/>
    <p:sldId id="324" r:id="rId31"/>
    <p:sldId id="318" r:id="rId32"/>
    <p:sldId id="325" r:id="rId33"/>
    <p:sldId id="328" r:id="rId34"/>
    <p:sldId id="340" r:id="rId35"/>
    <p:sldId id="320" r:id="rId36"/>
    <p:sldId id="341" r:id="rId37"/>
    <p:sldId id="330" r:id="rId38"/>
    <p:sldId id="316" r:id="rId39"/>
    <p:sldId id="343" r:id="rId40"/>
    <p:sldId id="339" r:id="rId41"/>
    <p:sldId id="259" r:id="rId42"/>
    <p:sldId id="326" r:id="rId43"/>
    <p:sldId id="263" r:id="rId44"/>
    <p:sldId id="307" r:id="rId45"/>
    <p:sldId id="308" r:id="rId46"/>
    <p:sldId id="309" r:id="rId47"/>
    <p:sldId id="288" r:id="rId48"/>
    <p:sldId id="322" r:id="rId49"/>
    <p:sldId id="331" r:id="rId50"/>
    <p:sldId id="289" r:id="rId51"/>
    <p:sldId id="278" r:id="rId52"/>
    <p:sldId id="279" r:id="rId53"/>
    <p:sldId id="281" r:id="rId54"/>
    <p:sldId id="335" r:id="rId55"/>
    <p:sldId id="302" r:id="rId56"/>
    <p:sldId id="334" r:id="rId57"/>
    <p:sldId id="333" r:id="rId58"/>
    <p:sldId id="338" r:id="rId59"/>
    <p:sldId id="292" r:id="rId6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569"/>
    <p:restoredTop sz="84247"/>
  </p:normalViewPr>
  <p:slideViewPr>
    <p:cSldViewPr snapToGrid="0">
      <p:cViewPr varScale="1">
        <p:scale>
          <a:sx n="105" d="100"/>
          <a:sy n="105" d="100"/>
        </p:scale>
        <p:origin x="200" y="2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9A418FE-0660-B34D-957D-737BD8235275}" type="datetimeFigureOut">
              <a:rPr lang="en-US" smtClean="0"/>
              <a:t>12/31/24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3E77386-20BC-AE45-A910-C2A902827134}" type="slidenum">
              <a:rPr lang="en-US" smtClean="0"/>
              <a:t>‹#›</a:t>
            </a:fld>
            <a:endParaRPr lang="en-US"/>
          </a:p>
        </p:txBody>
      </p:sp>
    </p:spTree>
    <p:extLst>
      <p:ext uri="{BB962C8B-B14F-4D97-AF65-F5344CB8AC3E}">
        <p14:creationId xmlns:p14="http://schemas.microsoft.com/office/powerpoint/2010/main" val="11009919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1868</a:t>
            </a:r>
          </a:p>
        </p:txBody>
      </p:sp>
      <p:sp>
        <p:nvSpPr>
          <p:cNvPr id="4" name="Slide Number Placeholder 3"/>
          <p:cNvSpPr>
            <a:spLocks noGrp="1"/>
          </p:cNvSpPr>
          <p:nvPr>
            <p:ph type="sldNum" sz="quarter" idx="5"/>
          </p:nvPr>
        </p:nvSpPr>
        <p:spPr/>
        <p:txBody>
          <a:bodyPr/>
          <a:lstStyle/>
          <a:p>
            <a:fld id="{93E77386-20BC-AE45-A910-C2A902827134}" type="slidenum">
              <a:rPr lang="en-US" smtClean="0"/>
              <a:t>2</a:t>
            </a:fld>
            <a:endParaRPr lang="en-US"/>
          </a:p>
        </p:txBody>
      </p:sp>
    </p:spTree>
    <p:extLst>
      <p:ext uri="{BB962C8B-B14F-4D97-AF65-F5344CB8AC3E}">
        <p14:creationId xmlns:p14="http://schemas.microsoft.com/office/powerpoint/2010/main" val="22171146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3E77386-20BC-AE45-A910-C2A902827134}" type="slidenum">
              <a:rPr lang="en-US" smtClean="0"/>
              <a:t>33</a:t>
            </a:fld>
            <a:endParaRPr lang="en-US"/>
          </a:p>
        </p:txBody>
      </p:sp>
    </p:spTree>
    <p:extLst>
      <p:ext uri="{BB962C8B-B14F-4D97-AF65-F5344CB8AC3E}">
        <p14:creationId xmlns:p14="http://schemas.microsoft.com/office/powerpoint/2010/main" val="12346850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3E77386-20BC-AE45-A910-C2A902827134}" type="slidenum">
              <a:rPr lang="en-US" smtClean="0"/>
              <a:t>34</a:t>
            </a:fld>
            <a:endParaRPr lang="en-US"/>
          </a:p>
        </p:txBody>
      </p:sp>
    </p:spTree>
    <p:extLst>
      <p:ext uri="{BB962C8B-B14F-4D97-AF65-F5344CB8AC3E}">
        <p14:creationId xmlns:p14="http://schemas.microsoft.com/office/powerpoint/2010/main" val="2711272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H3N2 is drift</a:t>
            </a:r>
          </a:p>
          <a:p>
            <a:r>
              <a:rPr lang="en-US" dirty="0"/>
              <a:t>H1N1 is shift</a:t>
            </a:r>
          </a:p>
        </p:txBody>
      </p:sp>
      <p:sp>
        <p:nvSpPr>
          <p:cNvPr id="4" name="Slide Number Placeholder 3"/>
          <p:cNvSpPr>
            <a:spLocks noGrp="1"/>
          </p:cNvSpPr>
          <p:nvPr>
            <p:ph type="sldNum" sz="quarter" idx="5"/>
          </p:nvPr>
        </p:nvSpPr>
        <p:spPr/>
        <p:txBody>
          <a:bodyPr/>
          <a:lstStyle/>
          <a:p>
            <a:fld id="{93E77386-20BC-AE45-A910-C2A902827134}" type="slidenum">
              <a:rPr lang="en-US" smtClean="0"/>
              <a:t>38</a:t>
            </a:fld>
            <a:endParaRPr lang="en-US"/>
          </a:p>
        </p:txBody>
      </p:sp>
    </p:spTree>
    <p:extLst>
      <p:ext uri="{BB962C8B-B14F-4D97-AF65-F5344CB8AC3E}">
        <p14:creationId xmlns:p14="http://schemas.microsoft.com/office/powerpoint/2010/main" val="16191988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3E77386-20BC-AE45-A910-C2A902827134}" type="slidenum">
              <a:rPr lang="en-US" smtClean="0"/>
              <a:t>42</a:t>
            </a:fld>
            <a:endParaRPr lang="en-US"/>
          </a:p>
        </p:txBody>
      </p:sp>
    </p:spTree>
    <p:extLst>
      <p:ext uri="{BB962C8B-B14F-4D97-AF65-F5344CB8AC3E}">
        <p14:creationId xmlns:p14="http://schemas.microsoft.com/office/powerpoint/2010/main" val="35686514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u="none" strike="noStrike" dirty="0">
                <a:solidFill>
                  <a:srgbClr val="000000"/>
                </a:solidFill>
                <a:effectLst/>
                <a:latin typeface="Open Sans" panose="020F0502020204030204" pitchFamily="34" charset="0"/>
              </a:rPr>
              <a:t>Such a “shift” occurred in the spring of 2009, when an H1N1 virus with genes from viruses originating from North American swine, Eurasian swine, humans and birds emerged to infect people and quickly spread, causing a pandemic. When shift happens, most people have little or no immunity against the new virus.</a:t>
            </a:r>
            <a:endParaRPr lang="en-US" dirty="0"/>
          </a:p>
        </p:txBody>
      </p:sp>
      <p:sp>
        <p:nvSpPr>
          <p:cNvPr id="4" name="Slide Number Placeholder 3"/>
          <p:cNvSpPr>
            <a:spLocks noGrp="1"/>
          </p:cNvSpPr>
          <p:nvPr>
            <p:ph type="sldNum" sz="quarter" idx="5"/>
          </p:nvPr>
        </p:nvSpPr>
        <p:spPr/>
        <p:txBody>
          <a:bodyPr/>
          <a:lstStyle/>
          <a:p>
            <a:fld id="{93E77386-20BC-AE45-A910-C2A902827134}" type="slidenum">
              <a:rPr lang="en-US" smtClean="0"/>
              <a:t>44</a:t>
            </a:fld>
            <a:endParaRPr lang="en-US"/>
          </a:p>
        </p:txBody>
      </p:sp>
    </p:spTree>
    <p:extLst>
      <p:ext uri="{BB962C8B-B14F-4D97-AF65-F5344CB8AC3E}">
        <p14:creationId xmlns:p14="http://schemas.microsoft.com/office/powerpoint/2010/main" val="37455731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3E77386-20BC-AE45-A910-C2A902827134}" type="slidenum">
              <a:rPr lang="en-US" smtClean="0"/>
              <a:t>5</a:t>
            </a:fld>
            <a:endParaRPr lang="en-US"/>
          </a:p>
        </p:txBody>
      </p:sp>
    </p:spTree>
    <p:extLst>
      <p:ext uri="{BB962C8B-B14F-4D97-AF65-F5344CB8AC3E}">
        <p14:creationId xmlns:p14="http://schemas.microsoft.com/office/powerpoint/2010/main" val="32621811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3E77386-20BC-AE45-A910-C2A902827134}" type="slidenum">
              <a:rPr lang="en-US" smtClean="0"/>
              <a:t>8</a:t>
            </a:fld>
            <a:endParaRPr lang="en-US"/>
          </a:p>
        </p:txBody>
      </p:sp>
    </p:spTree>
    <p:extLst>
      <p:ext uri="{BB962C8B-B14F-4D97-AF65-F5344CB8AC3E}">
        <p14:creationId xmlns:p14="http://schemas.microsoft.com/office/powerpoint/2010/main" val="34247843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3E77386-20BC-AE45-A910-C2A902827134}" type="slidenum">
              <a:rPr lang="en-US" smtClean="0"/>
              <a:t>9</a:t>
            </a:fld>
            <a:endParaRPr lang="en-US"/>
          </a:p>
        </p:txBody>
      </p:sp>
    </p:spTree>
    <p:extLst>
      <p:ext uri="{BB962C8B-B14F-4D97-AF65-F5344CB8AC3E}">
        <p14:creationId xmlns:p14="http://schemas.microsoft.com/office/powerpoint/2010/main" val="27622712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Root estimate is point at which outgroup joins the rest of the tree of interest</a:t>
            </a:r>
          </a:p>
          <a:p>
            <a:r>
              <a:rPr lang="en-US" dirty="0"/>
              <a:t>Bootstrapping gives you estimate of confidence of the branches in a phylogenetic tree</a:t>
            </a:r>
          </a:p>
          <a:p>
            <a:endParaRPr lang="en-US" dirty="0"/>
          </a:p>
        </p:txBody>
      </p:sp>
      <p:sp>
        <p:nvSpPr>
          <p:cNvPr id="4" name="Slide Number Placeholder 3"/>
          <p:cNvSpPr>
            <a:spLocks noGrp="1"/>
          </p:cNvSpPr>
          <p:nvPr>
            <p:ph type="sldNum" sz="quarter" idx="5"/>
          </p:nvPr>
        </p:nvSpPr>
        <p:spPr/>
        <p:txBody>
          <a:bodyPr/>
          <a:lstStyle/>
          <a:p>
            <a:fld id="{93E77386-20BC-AE45-A910-C2A902827134}" type="slidenum">
              <a:rPr lang="en-US" smtClean="0"/>
              <a:t>10</a:t>
            </a:fld>
            <a:endParaRPr lang="en-US"/>
          </a:p>
        </p:txBody>
      </p:sp>
    </p:spTree>
    <p:extLst>
      <p:ext uri="{BB962C8B-B14F-4D97-AF65-F5344CB8AC3E}">
        <p14:creationId xmlns:p14="http://schemas.microsoft.com/office/powerpoint/2010/main" val="28928865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t>
            </a:r>
            <a:r>
              <a:rPr lang="en-US" dirty="0" err="1"/>
              <a:t>www.iqtree.org</a:t>
            </a:r>
            <a:r>
              <a:rPr lang="en-US" dirty="0"/>
              <a:t>/doc/Substitution-Models</a:t>
            </a:r>
          </a:p>
          <a:p>
            <a:endParaRPr lang="en-US" dirty="0"/>
          </a:p>
        </p:txBody>
      </p:sp>
      <p:sp>
        <p:nvSpPr>
          <p:cNvPr id="4" name="Slide Number Placeholder 3"/>
          <p:cNvSpPr>
            <a:spLocks noGrp="1"/>
          </p:cNvSpPr>
          <p:nvPr>
            <p:ph type="sldNum" sz="quarter" idx="5"/>
          </p:nvPr>
        </p:nvSpPr>
        <p:spPr/>
        <p:txBody>
          <a:bodyPr/>
          <a:lstStyle/>
          <a:p>
            <a:fld id="{62300B16-D7FD-3D4D-8C2B-FFA683363856}" type="slidenum">
              <a:rPr lang="en-US" smtClean="0"/>
              <a:t>20</a:t>
            </a:fld>
            <a:endParaRPr lang="en-US"/>
          </a:p>
        </p:txBody>
      </p:sp>
    </p:spTree>
    <p:extLst>
      <p:ext uri="{BB962C8B-B14F-4D97-AF65-F5344CB8AC3E}">
        <p14:creationId xmlns:p14="http://schemas.microsoft.com/office/powerpoint/2010/main" val="29277708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Stabilizing selection should lower substitution rates</a:t>
            </a:r>
          </a:p>
          <a:p>
            <a:endParaRPr lang="en-US" dirty="0"/>
          </a:p>
          <a:p>
            <a:r>
              <a:rPr lang="en-US" dirty="0"/>
              <a:t>Relaxed/directional/diversifying selection should raise substitution rates</a:t>
            </a:r>
          </a:p>
          <a:p>
            <a:endParaRPr lang="en-US" dirty="0"/>
          </a:p>
          <a:p>
            <a:r>
              <a:rPr lang="en-US" dirty="0"/>
              <a:t>Not accounting for rate heterogeneity leads to biased estimation of branch lengths</a:t>
            </a:r>
          </a:p>
        </p:txBody>
      </p:sp>
      <p:sp>
        <p:nvSpPr>
          <p:cNvPr id="4" name="Slide Number Placeholder 3"/>
          <p:cNvSpPr>
            <a:spLocks noGrp="1"/>
          </p:cNvSpPr>
          <p:nvPr>
            <p:ph type="sldNum" sz="quarter" idx="5"/>
          </p:nvPr>
        </p:nvSpPr>
        <p:spPr/>
        <p:txBody>
          <a:bodyPr/>
          <a:lstStyle/>
          <a:p>
            <a:fld id="{62300B16-D7FD-3D4D-8C2B-FFA683363856}" type="slidenum">
              <a:rPr lang="en-US" smtClean="0"/>
              <a:t>22</a:t>
            </a:fld>
            <a:endParaRPr lang="en-US"/>
          </a:p>
        </p:txBody>
      </p:sp>
    </p:spTree>
    <p:extLst>
      <p:ext uri="{BB962C8B-B14F-4D97-AF65-F5344CB8AC3E}">
        <p14:creationId xmlns:p14="http://schemas.microsoft.com/office/powerpoint/2010/main" val="643881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Phylogeny showed that sequences from humans matched those from bats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Could spillover directly from bats to humans or through a secondary host like lab macaques</a:t>
            </a:r>
          </a:p>
          <a:p>
            <a:endParaRPr lang="en-US" dirty="0"/>
          </a:p>
        </p:txBody>
      </p:sp>
      <p:sp>
        <p:nvSpPr>
          <p:cNvPr id="4" name="Slide Number Placeholder 3"/>
          <p:cNvSpPr>
            <a:spLocks noGrp="1"/>
          </p:cNvSpPr>
          <p:nvPr>
            <p:ph type="sldNum" sz="quarter" idx="5"/>
          </p:nvPr>
        </p:nvSpPr>
        <p:spPr/>
        <p:txBody>
          <a:bodyPr/>
          <a:lstStyle/>
          <a:p>
            <a:fld id="{93E77386-20BC-AE45-A910-C2A902827134}" type="slidenum">
              <a:rPr lang="en-US" smtClean="0"/>
              <a:t>29</a:t>
            </a:fld>
            <a:endParaRPr lang="en-US"/>
          </a:p>
        </p:txBody>
      </p:sp>
    </p:spTree>
    <p:extLst>
      <p:ext uri="{BB962C8B-B14F-4D97-AF65-F5344CB8AC3E}">
        <p14:creationId xmlns:p14="http://schemas.microsoft.com/office/powerpoint/2010/main" val="27565768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Phylogeny showed that sequences from humans matched those from bats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Could spillover directly from bats to humans or through a secondary host like lab macaques</a:t>
            </a:r>
          </a:p>
          <a:p>
            <a:endParaRPr lang="en-US" dirty="0"/>
          </a:p>
        </p:txBody>
      </p:sp>
      <p:sp>
        <p:nvSpPr>
          <p:cNvPr id="4" name="Slide Number Placeholder 3"/>
          <p:cNvSpPr>
            <a:spLocks noGrp="1"/>
          </p:cNvSpPr>
          <p:nvPr>
            <p:ph type="sldNum" sz="quarter" idx="5"/>
          </p:nvPr>
        </p:nvSpPr>
        <p:spPr/>
        <p:txBody>
          <a:bodyPr/>
          <a:lstStyle/>
          <a:p>
            <a:fld id="{93E77386-20BC-AE45-A910-C2A902827134}" type="slidenum">
              <a:rPr lang="en-US" smtClean="0"/>
              <a:t>30</a:t>
            </a:fld>
            <a:endParaRPr lang="en-US"/>
          </a:p>
        </p:txBody>
      </p:sp>
    </p:spTree>
    <p:extLst>
      <p:ext uri="{BB962C8B-B14F-4D97-AF65-F5344CB8AC3E}">
        <p14:creationId xmlns:p14="http://schemas.microsoft.com/office/powerpoint/2010/main" val="31031865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E71179-F03B-BD67-89CD-3FD268DD1A1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1A04482-C2AB-7C91-1CCF-258EB77FBE2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5C5885B-86A8-BC45-3533-F338A5EDC65F}"/>
              </a:ext>
            </a:extLst>
          </p:cNvPr>
          <p:cNvSpPr>
            <a:spLocks noGrp="1"/>
          </p:cNvSpPr>
          <p:nvPr>
            <p:ph type="dt" sz="half" idx="10"/>
          </p:nvPr>
        </p:nvSpPr>
        <p:spPr/>
        <p:txBody>
          <a:bodyPr/>
          <a:lstStyle/>
          <a:p>
            <a:fld id="{DA2F0E33-82C1-5C40-9BDB-3BB26BBC6BFB}" type="datetimeFigureOut">
              <a:rPr lang="en-US" smtClean="0"/>
              <a:t>12/31/24</a:t>
            </a:fld>
            <a:endParaRPr lang="en-US"/>
          </a:p>
        </p:txBody>
      </p:sp>
      <p:sp>
        <p:nvSpPr>
          <p:cNvPr id="5" name="Footer Placeholder 4">
            <a:extLst>
              <a:ext uri="{FF2B5EF4-FFF2-40B4-BE49-F238E27FC236}">
                <a16:creationId xmlns:a16="http://schemas.microsoft.com/office/drawing/2014/main" id="{400E980D-E156-4D1F-6880-A12DE12FA2D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C42136-BE4F-4D8E-3FD8-5861DE3D3056}"/>
              </a:ext>
            </a:extLst>
          </p:cNvPr>
          <p:cNvSpPr>
            <a:spLocks noGrp="1"/>
          </p:cNvSpPr>
          <p:nvPr>
            <p:ph type="sldNum" sz="quarter" idx="12"/>
          </p:nvPr>
        </p:nvSpPr>
        <p:spPr/>
        <p:txBody>
          <a:bodyPr/>
          <a:lstStyle/>
          <a:p>
            <a:fld id="{CB259ADF-F111-2A44-AEB4-328675AD4440}" type="slidenum">
              <a:rPr lang="en-US" smtClean="0"/>
              <a:t>‹#›</a:t>
            </a:fld>
            <a:endParaRPr lang="en-US"/>
          </a:p>
        </p:txBody>
      </p:sp>
    </p:spTree>
    <p:extLst>
      <p:ext uri="{BB962C8B-B14F-4D97-AF65-F5344CB8AC3E}">
        <p14:creationId xmlns:p14="http://schemas.microsoft.com/office/powerpoint/2010/main" val="32101623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F1FA17-8561-C4BA-A906-C5D8472360C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B4CB0A5-E687-EDA0-5EE5-F3AB2A2B55F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C3195C-4D3A-A99D-2D61-173630CE2C77}"/>
              </a:ext>
            </a:extLst>
          </p:cNvPr>
          <p:cNvSpPr>
            <a:spLocks noGrp="1"/>
          </p:cNvSpPr>
          <p:nvPr>
            <p:ph type="dt" sz="half" idx="10"/>
          </p:nvPr>
        </p:nvSpPr>
        <p:spPr/>
        <p:txBody>
          <a:bodyPr/>
          <a:lstStyle/>
          <a:p>
            <a:fld id="{DA2F0E33-82C1-5C40-9BDB-3BB26BBC6BFB}" type="datetimeFigureOut">
              <a:rPr lang="en-US" smtClean="0"/>
              <a:t>12/31/24</a:t>
            </a:fld>
            <a:endParaRPr lang="en-US"/>
          </a:p>
        </p:txBody>
      </p:sp>
      <p:sp>
        <p:nvSpPr>
          <p:cNvPr id="5" name="Footer Placeholder 4">
            <a:extLst>
              <a:ext uri="{FF2B5EF4-FFF2-40B4-BE49-F238E27FC236}">
                <a16:creationId xmlns:a16="http://schemas.microsoft.com/office/drawing/2014/main" id="{90233AA3-4416-3CBB-733D-501A981A47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9291BE2-5C68-BBBC-708F-E00CA5BF3415}"/>
              </a:ext>
            </a:extLst>
          </p:cNvPr>
          <p:cNvSpPr>
            <a:spLocks noGrp="1"/>
          </p:cNvSpPr>
          <p:nvPr>
            <p:ph type="sldNum" sz="quarter" idx="12"/>
          </p:nvPr>
        </p:nvSpPr>
        <p:spPr/>
        <p:txBody>
          <a:bodyPr/>
          <a:lstStyle/>
          <a:p>
            <a:fld id="{CB259ADF-F111-2A44-AEB4-328675AD4440}" type="slidenum">
              <a:rPr lang="en-US" smtClean="0"/>
              <a:t>‹#›</a:t>
            </a:fld>
            <a:endParaRPr lang="en-US"/>
          </a:p>
        </p:txBody>
      </p:sp>
    </p:spTree>
    <p:extLst>
      <p:ext uri="{BB962C8B-B14F-4D97-AF65-F5344CB8AC3E}">
        <p14:creationId xmlns:p14="http://schemas.microsoft.com/office/powerpoint/2010/main" val="36283467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8B32357-23D0-687B-FF7A-3A4372E6F2E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E732118-FA33-B210-561C-A5DF2EFF1D1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D546BB8-9A17-3E1D-9D2D-165877DE0489}"/>
              </a:ext>
            </a:extLst>
          </p:cNvPr>
          <p:cNvSpPr>
            <a:spLocks noGrp="1"/>
          </p:cNvSpPr>
          <p:nvPr>
            <p:ph type="dt" sz="half" idx="10"/>
          </p:nvPr>
        </p:nvSpPr>
        <p:spPr/>
        <p:txBody>
          <a:bodyPr/>
          <a:lstStyle/>
          <a:p>
            <a:fld id="{DA2F0E33-82C1-5C40-9BDB-3BB26BBC6BFB}" type="datetimeFigureOut">
              <a:rPr lang="en-US" smtClean="0"/>
              <a:t>12/31/24</a:t>
            </a:fld>
            <a:endParaRPr lang="en-US"/>
          </a:p>
        </p:txBody>
      </p:sp>
      <p:sp>
        <p:nvSpPr>
          <p:cNvPr id="5" name="Footer Placeholder 4">
            <a:extLst>
              <a:ext uri="{FF2B5EF4-FFF2-40B4-BE49-F238E27FC236}">
                <a16:creationId xmlns:a16="http://schemas.microsoft.com/office/drawing/2014/main" id="{E2E725C9-589B-1644-D506-ED86DB6C67B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3AAA968-C463-1052-F21A-6DCF12A4D9D2}"/>
              </a:ext>
            </a:extLst>
          </p:cNvPr>
          <p:cNvSpPr>
            <a:spLocks noGrp="1"/>
          </p:cNvSpPr>
          <p:nvPr>
            <p:ph type="sldNum" sz="quarter" idx="12"/>
          </p:nvPr>
        </p:nvSpPr>
        <p:spPr/>
        <p:txBody>
          <a:bodyPr/>
          <a:lstStyle/>
          <a:p>
            <a:fld id="{CB259ADF-F111-2A44-AEB4-328675AD4440}" type="slidenum">
              <a:rPr lang="en-US" smtClean="0"/>
              <a:t>‹#›</a:t>
            </a:fld>
            <a:endParaRPr lang="en-US"/>
          </a:p>
        </p:txBody>
      </p:sp>
    </p:spTree>
    <p:extLst>
      <p:ext uri="{BB962C8B-B14F-4D97-AF65-F5344CB8AC3E}">
        <p14:creationId xmlns:p14="http://schemas.microsoft.com/office/powerpoint/2010/main" val="21802844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4AF326-7F30-73B0-587A-2D0D37265BF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C5D9F34-A3F7-E00E-D8C0-A8421B431FC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A2E86B4-BB2D-B9E8-6511-919ECD79EA9B}"/>
              </a:ext>
            </a:extLst>
          </p:cNvPr>
          <p:cNvSpPr>
            <a:spLocks noGrp="1"/>
          </p:cNvSpPr>
          <p:nvPr>
            <p:ph type="dt" sz="half" idx="10"/>
          </p:nvPr>
        </p:nvSpPr>
        <p:spPr/>
        <p:txBody>
          <a:bodyPr/>
          <a:lstStyle/>
          <a:p>
            <a:fld id="{DA2F0E33-82C1-5C40-9BDB-3BB26BBC6BFB}" type="datetimeFigureOut">
              <a:rPr lang="en-US" smtClean="0"/>
              <a:t>12/31/24</a:t>
            </a:fld>
            <a:endParaRPr lang="en-US"/>
          </a:p>
        </p:txBody>
      </p:sp>
      <p:sp>
        <p:nvSpPr>
          <p:cNvPr id="5" name="Footer Placeholder 4">
            <a:extLst>
              <a:ext uri="{FF2B5EF4-FFF2-40B4-BE49-F238E27FC236}">
                <a16:creationId xmlns:a16="http://schemas.microsoft.com/office/drawing/2014/main" id="{814E7311-A31D-AB48-D227-7D2FBE1A6F0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5675B4A-D4A0-C939-DF4C-FA17E1533343}"/>
              </a:ext>
            </a:extLst>
          </p:cNvPr>
          <p:cNvSpPr>
            <a:spLocks noGrp="1"/>
          </p:cNvSpPr>
          <p:nvPr>
            <p:ph type="sldNum" sz="quarter" idx="12"/>
          </p:nvPr>
        </p:nvSpPr>
        <p:spPr/>
        <p:txBody>
          <a:bodyPr/>
          <a:lstStyle/>
          <a:p>
            <a:fld id="{CB259ADF-F111-2A44-AEB4-328675AD4440}" type="slidenum">
              <a:rPr lang="en-US" smtClean="0"/>
              <a:t>‹#›</a:t>
            </a:fld>
            <a:endParaRPr lang="en-US"/>
          </a:p>
        </p:txBody>
      </p:sp>
    </p:spTree>
    <p:extLst>
      <p:ext uri="{BB962C8B-B14F-4D97-AF65-F5344CB8AC3E}">
        <p14:creationId xmlns:p14="http://schemas.microsoft.com/office/powerpoint/2010/main" val="32113748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BC2473-DF02-AF0A-9D00-5E3C775E0A3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DF6AC78-C398-25DB-6DA6-8F4233194A7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3E01325-9ACA-8A2E-3C1E-D6D171119942}"/>
              </a:ext>
            </a:extLst>
          </p:cNvPr>
          <p:cNvSpPr>
            <a:spLocks noGrp="1"/>
          </p:cNvSpPr>
          <p:nvPr>
            <p:ph type="dt" sz="half" idx="10"/>
          </p:nvPr>
        </p:nvSpPr>
        <p:spPr/>
        <p:txBody>
          <a:bodyPr/>
          <a:lstStyle/>
          <a:p>
            <a:fld id="{DA2F0E33-82C1-5C40-9BDB-3BB26BBC6BFB}" type="datetimeFigureOut">
              <a:rPr lang="en-US" smtClean="0"/>
              <a:t>12/31/24</a:t>
            </a:fld>
            <a:endParaRPr lang="en-US"/>
          </a:p>
        </p:txBody>
      </p:sp>
      <p:sp>
        <p:nvSpPr>
          <p:cNvPr id="5" name="Footer Placeholder 4">
            <a:extLst>
              <a:ext uri="{FF2B5EF4-FFF2-40B4-BE49-F238E27FC236}">
                <a16:creationId xmlns:a16="http://schemas.microsoft.com/office/drawing/2014/main" id="{FE59CBE5-8AA1-6356-7481-74098365B6C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2ACBC78-5137-6F46-D453-814B14089C35}"/>
              </a:ext>
            </a:extLst>
          </p:cNvPr>
          <p:cNvSpPr>
            <a:spLocks noGrp="1"/>
          </p:cNvSpPr>
          <p:nvPr>
            <p:ph type="sldNum" sz="quarter" idx="12"/>
          </p:nvPr>
        </p:nvSpPr>
        <p:spPr/>
        <p:txBody>
          <a:bodyPr/>
          <a:lstStyle/>
          <a:p>
            <a:fld id="{CB259ADF-F111-2A44-AEB4-328675AD4440}" type="slidenum">
              <a:rPr lang="en-US" smtClean="0"/>
              <a:t>‹#›</a:t>
            </a:fld>
            <a:endParaRPr lang="en-US"/>
          </a:p>
        </p:txBody>
      </p:sp>
    </p:spTree>
    <p:extLst>
      <p:ext uri="{BB962C8B-B14F-4D97-AF65-F5344CB8AC3E}">
        <p14:creationId xmlns:p14="http://schemas.microsoft.com/office/powerpoint/2010/main" val="7101760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F22B92-010C-BF74-6DBA-380BA4BE909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97C5CDA-2478-DE79-8465-E644A436E67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73634CB-5C2D-FAF3-4F14-1C0F46A7AD1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734133D-E7DB-13AD-6FBA-039A5ACA78AA}"/>
              </a:ext>
            </a:extLst>
          </p:cNvPr>
          <p:cNvSpPr>
            <a:spLocks noGrp="1"/>
          </p:cNvSpPr>
          <p:nvPr>
            <p:ph type="dt" sz="half" idx="10"/>
          </p:nvPr>
        </p:nvSpPr>
        <p:spPr/>
        <p:txBody>
          <a:bodyPr/>
          <a:lstStyle/>
          <a:p>
            <a:fld id="{DA2F0E33-82C1-5C40-9BDB-3BB26BBC6BFB}" type="datetimeFigureOut">
              <a:rPr lang="en-US" smtClean="0"/>
              <a:t>12/31/24</a:t>
            </a:fld>
            <a:endParaRPr lang="en-US"/>
          </a:p>
        </p:txBody>
      </p:sp>
      <p:sp>
        <p:nvSpPr>
          <p:cNvPr id="6" name="Footer Placeholder 5">
            <a:extLst>
              <a:ext uri="{FF2B5EF4-FFF2-40B4-BE49-F238E27FC236}">
                <a16:creationId xmlns:a16="http://schemas.microsoft.com/office/drawing/2014/main" id="{42D17703-8B4F-A9B1-7732-0786B31C83E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68E4EAA-1AE0-A9E0-4CA5-B95A925ABF7A}"/>
              </a:ext>
            </a:extLst>
          </p:cNvPr>
          <p:cNvSpPr>
            <a:spLocks noGrp="1"/>
          </p:cNvSpPr>
          <p:nvPr>
            <p:ph type="sldNum" sz="quarter" idx="12"/>
          </p:nvPr>
        </p:nvSpPr>
        <p:spPr/>
        <p:txBody>
          <a:bodyPr/>
          <a:lstStyle/>
          <a:p>
            <a:fld id="{CB259ADF-F111-2A44-AEB4-328675AD4440}" type="slidenum">
              <a:rPr lang="en-US" smtClean="0"/>
              <a:t>‹#›</a:t>
            </a:fld>
            <a:endParaRPr lang="en-US"/>
          </a:p>
        </p:txBody>
      </p:sp>
    </p:spTree>
    <p:extLst>
      <p:ext uri="{BB962C8B-B14F-4D97-AF65-F5344CB8AC3E}">
        <p14:creationId xmlns:p14="http://schemas.microsoft.com/office/powerpoint/2010/main" val="15466742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8C2E5D-0DDB-5FC8-B62A-B89F5E4105E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8360301-608C-01B0-8A69-8490133DC78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1F4BBE3-F535-C8C9-7F89-EDE7ECE3459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B1D8437-652C-24A3-699D-DF4247F48C9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1B68963-97D5-64B1-539A-E46B323E399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DFFBBDF-D2B6-1A0F-EF4E-2320DF9B8FAD}"/>
              </a:ext>
            </a:extLst>
          </p:cNvPr>
          <p:cNvSpPr>
            <a:spLocks noGrp="1"/>
          </p:cNvSpPr>
          <p:nvPr>
            <p:ph type="dt" sz="half" idx="10"/>
          </p:nvPr>
        </p:nvSpPr>
        <p:spPr/>
        <p:txBody>
          <a:bodyPr/>
          <a:lstStyle/>
          <a:p>
            <a:fld id="{DA2F0E33-82C1-5C40-9BDB-3BB26BBC6BFB}" type="datetimeFigureOut">
              <a:rPr lang="en-US" smtClean="0"/>
              <a:t>12/31/24</a:t>
            </a:fld>
            <a:endParaRPr lang="en-US"/>
          </a:p>
        </p:txBody>
      </p:sp>
      <p:sp>
        <p:nvSpPr>
          <p:cNvPr id="8" name="Footer Placeholder 7">
            <a:extLst>
              <a:ext uri="{FF2B5EF4-FFF2-40B4-BE49-F238E27FC236}">
                <a16:creationId xmlns:a16="http://schemas.microsoft.com/office/drawing/2014/main" id="{CA258DD7-5D73-EE2A-4DC6-39DDEB3CCA4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7BBEC98-1248-132D-E1DD-2F1D36765308}"/>
              </a:ext>
            </a:extLst>
          </p:cNvPr>
          <p:cNvSpPr>
            <a:spLocks noGrp="1"/>
          </p:cNvSpPr>
          <p:nvPr>
            <p:ph type="sldNum" sz="quarter" idx="12"/>
          </p:nvPr>
        </p:nvSpPr>
        <p:spPr/>
        <p:txBody>
          <a:bodyPr/>
          <a:lstStyle/>
          <a:p>
            <a:fld id="{CB259ADF-F111-2A44-AEB4-328675AD4440}" type="slidenum">
              <a:rPr lang="en-US" smtClean="0"/>
              <a:t>‹#›</a:t>
            </a:fld>
            <a:endParaRPr lang="en-US"/>
          </a:p>
        </p:txBody>
      </p:sp>
    </p:spTree>
    <p:extLst>
      <p:ext uri="{BB962C8B-B14F-4D97-AF65-F5344CB8AC3E}">
        <p14:creationId xmlns:p14="http://schemas.microsoft.com/office/powerpoint/2010/main" val="35256410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8CA8B5-057B-ECC7-E88B-D44D3C7CAA0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ABF34FD-4DD6-074D-AECD-411778E626C4}"/>
              </a:ext>
            </a:extLst>
          </p:cNvPr>
          <p:cNvSpPr>
            <a:spLocks noGrp="1"/>
          </p:cNvSpPr>
          <p:nvPr>
            <p:ph type="dt" sz="half" idx="10"/>
          </p:nvPr>
        </p:nvSpPr>
        <p:spPr/>
        <p:txBody>
          <a:bodyPr/>
          <a:lstStyle/>
          <a:p>
            <a:fld id="{DA2F0E33-82C1-5C40-9BDB-3BB26BBC6BFB}" type="datetimeFigureOut">
              <a:rPr lang="en-US" smtClean="0"/>
              <a:t>12/31/24</a:t>
            </a:fld>
            <a:endParaRPr lang="en-US"/>
          </a:p>
        </p:txBody>
      </p:sp>
      <p:sp>
        <p:nvSpPr>
          <p:cNvPr id="4" name="Footer Placeholder 3">
            <a:extLst>
              <a:ext uri="{FF2B5EF4-FFF2-40B4-BE49-F238E27FC236}">
                <a16:creationId xmlns:a16="http://schemas.microsoft.com/office/drawing/2014/main" id="{5E777977-8819-A17D-FC6B-EC6E85294C1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1672A3C-3E4C-11A9-1A43-E945D8AABB00}"/>
              </a:ext>
            </a:extLst>
          </p:cNvPr>
          <p:cNvSpPr>
            <a:spLocks noGrp="1"/>
          </p:cNvSpPr>
          <p:nvPr>
            <p:ph type="sldNum" sz="quarter" idx="12"/>
          </p:nvPr>
        </p:nvSpPr>
        <p:spPr/>
        <p:txBody>
          <a:bodyPr/>
          <a:lstStyle/>
          <a:p>
            <a:fld id="{CB259ADF-F111-2A44-AEB4-328675AD4440}" type="slidenum">
              <a:rPr lang="en-US" smtClean="0"/>
              <a:t>‹#›</a:t>
            </a:fld>
            <a:endParaRPr lang="en-US"/>
          </a:p>
        </p:txBody>
      </p:sp>
    </p:spTree>
    <p:extLst>
      <p:ext uri="{BB962C8B-B14F-4D97-AF65-F5344CB8AC3E}">
        <p14:creationId xmlns:p14="http://schemas.microsoft.com/office/powerpoint/2010/main" val="22468202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695BA37-5066-7E5C-B643-3074EF0E7BCB}"/>
              </a:ext>
            </a:extLst>
          </p:cNvPr>
          <p:cNvSpPr>
            <a:spLocks noGrp="1"/>
          </p:cNvSpPr>
          <p:nvPr>
            <p:ph type="dt" sz="half" idx="10"/>
          </p:nvPr>
        </p:nvSpPr>
        <p:spPr/>
        <p:txBody>
          <a:bodyPr/>
          <a:lstStyle/>
          <a:p>
            <a:fld id="{DA2F0E33-82C1-5C40-9BDB-3BB26BBC6BFB}" type="datetimeFigureOut">
              <a:rPr lang="en-US" smtClean="0"/>
              <a:t>12/31/24</a:t>
            </a:fld>
            <a:endParaRPr lang="en-US"/>
          </a:p>
        </p:txBody>
      </p:sp>
      <p:sp>
        <p:nvSpPr>
          <p:cNvPr id="3" name="Footer Placeholder 2">
            <a:extLst>
              <a:ext uri="{FF2B5EF4-FFF2-40B4-BE49-F238E27FC236}">
                <a16:creationId xmlns:a16="http://schemas.microsoft.com/office/drawing/2014/main" id="{9CD9152B-F0A8-21B6-DEDF-93B058975E2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5591137-EA2B-E3FF-E8B6-E80C34C422C8}"/>
              </a:ext>
            </a:extLst>
          </p:cNvPr>
          <p:cNvSpPr>
            <a:spLocks noGrp="1"/>
          </p:cNvSpPr>
          <p:nvPr>
            <p:ph type="sldNum" sz="quarter" idx="12"/>
          </p:nvPr>
        </p:nvSpPr>
        <p:spPr/>
        <p:txBody>
          <a:bodyPr/>
          <a:lstStyle/>
          <a:p>
            <a:fld id="{CB259ADF-F111-2A44-AEB4-328675AD4440}" type="slidenum">
              <a:rPr lang="en-US" smtClean="0"/>
              <a:t>‹#›</a:t>
            </a:fld>
            <a:endParaRPr lang="en-US"/>
          </a:p>
        </p:txBody>
      </p:sp>
    </p:spTree>
    <p:extLst>
      <p:ext uri="{BB962C8B-B14F-4D97-AF65-F5344CB8AC3E}">
        <p14:creationId xmlns:p14="http://schemas.microsoft.com/office/powerpoint/2010/main" val="35710116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318DED-F560-FD4D-DFF1-B6D4FD02AC7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EB8CEEE-0898-12D3-E77A-8CCA3D08058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5777D9C-7337-B652-87B8-2109CA54E91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F871906-7A5E-C0CC-1AF7-4B5C5C8EAAEA}"/>
              </a:ext>
            </a:extLst>
          </p:cNvPr>
          <p:cNvSpPr>
            <a:spLocks noGrp="1"/>
          </p:cNvSpPr>
          <p:nvPr>
            <p:ph type="dt" sz="half" idx="10"/>
          </p:nvPr>
        </p:nvSpPr>
        <p:spPr/>
        <p:txBody>
          <a:bodyPr/>
          <a:lstStyle/>
          <a:p>
            <a:fld id="{DA2F0E33-82C1-5C40-9BDB-3BB26BBC6BFB}" type="datetimeFigureOut">
              <a:rPr lang="en-US" smtClean="0"/>
              <a:t>12/31/24</a:t>
            </a:fld>
            <a:endParaRPr lang="en-US"/>
          </a:p>
        </p:txBody>
      </p:sp>
      <p:sp>
        <p:nvSpPr>
          <p:cNvPr id="6" name="Footer Placeholder 5">
            <a:extLst>
              <a:ext uri="{FF2B5EF4-FFF2-40B4-BE49-F238E27FC236}">
                <a16:creationId xmlns:a16="http://schemas.microsoft.com/office/drawing/2014/main" id="{50610767-B9A5-99F0-82A2-9B8F301382F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B4A0CC9-7256-0D2F-0425-3D2EA2041B86}"/>
              </a:ext>
            </a:extLst>
          </p:cNvPr>
          <p:cNvSpPr>
            <a:spLocks noGrp="1"/>
          </p:cNvSpPr>
          <p:nvPr>
            <p:ph type="sldNum" sz="quarter" idx="12"/>
          </p:nvPr>
        </p:nvSpPr>
        <p:spPr/>
        <p:txBody>
          <a:bodyPr/>
          <a:lstStyle/>
          <a:p>
            <a:fld id="{CB259ADF-F111-2A44-AEB4-328675AD4440}" type="slidenum">
              <a:rPr lang="en-US" smtClean="0"/>
              <a:t>‹#›</a:t>
            </a:fld>
            <a:endParaRPr lang="en-US"/>
          </a:p>
        </p:txBody>
      </p:sp>
    </p:spTree>
    <p:extLst>
      <p:ext uri="{BB962C8B-B14F-4D97-AF65-F5344CB8AC3E}">
        <p14:creationId xmlns:p14="http://schemas.microsoft.com/office/powerpoint/2010/main" val="26651363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08C1E3-B040-6597-8E7A-3E36001FDF9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2EACDBF-B71E-6F68-F809-B9BE62C530B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285B8D7-240C-92CC-4251-175A32FAB6A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A1D8D29-E7C8-D716-D0D2-5E87171D0241}"/>
              </a:ext>
            </a:extLst>
          </p:cNvPr>
          <p:cNvSpPr>
            <a:spLocks noGrp="1"/>
          </p:cNvSpPr>
          <p:nvPr>
            <p:ph type="dt" sz="half" idx="10"/>
          </p:nvPr>
        </p:nvSpPr>
        <p:spPr/>
        <p:txBody>
          <a:bodyPr/>
          <a:lstStyle/>
          <a:p>
            <a:fld id="{DA2F0E33-82C1-5C40-9BDB-3BB26BBC6BFB}" type="datetimeFigureOut">
              <a:rPr lang="en-US" smtClean="0"/>
              <a:t>12/31/24</a:t>
            </a:fld>
            <a:endParaRPr lang="en-US"/>
          </a:p>
        </p:txBody>
      </p:sp>
      <p:sp>
        <p:nvSpPr>
          <p:cNvPr id="6" name="Footer Placeholder 5">
            <a:extLst>
              <a:ext uri="{FF2B5EF4-FFF2-40B4-BE49-F238E27FC236}">
                <a16:creationId xmlns:a16="http://schemas.microsoft.com/office/drawing/2014/main" id="{F65EBCD8-2D5F-6FA9-3FBD-9F774619777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6107724-D7DB-E2DD-59B2-6E41937B4526}"/>
              </a:ext>
            </a:extLst>
          </p:cNvPr>
          <p:cNvSpPr>
            <a:spLocks noGrp="1"/>
          </p:cNvSpPr>
          <p:nvPr>
            <p:ph type="sldNum" sz="quarter" idx="12"/>
          </p:nvPr>
        </p:nvSpPr>
        <p:spPr/>
        <p:txBody>
          <a:bodyPr/>
          <a:lstStyle/>
          <a:p>
            <a:fld id="{CB259ADF-F111-2A44-AEB4-328675AD4440}" type="slidenum">
              <a:rPr lang="en-US" smtClean="0"/>
              <a:t>‹#›</a:t>
            </a:fld>
            <a:endParaRPr lang="en-US"/>
          </a:p>
        </p:txBody>
      </p:sp>
    </p:spTree>
    <p:extLst>
      <p:ext uri="{BB962C8B-B14F-4D97-AF65-F5344CB8AC3E}">
        <p14:creationId xmlns:p14="http://schemas.microsoft.com/office/powerpoint/2010/main" val="20329752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E94E44D-BA18-57C8-413D-1166FC8000E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728C0A5-FC54-E68F-6B47-1C5F93F31FD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988CE0B-D877-1769-4DE8-DA034169AF7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A2F0E33-82C1-5C40-9BDB-3BB26BBC6BFB}" type="datetimeFigureOut">
              <a:rPr lang="en-US" smtClean="0"/>
              <a:t>12/31/24</a:t>
            </a:fld>
            <a:endParaRPr lang="en-US"/>
          </a:p>
        </p:txBody>
      </p:sp>
      <p:sp>
        <p:nvSpPr>
          <p:cNvPr id="5" name="Footer Placeholder 4">
            <a:extLst>
              <a:ext uri="{FF2B5EF4-FFF2-40B4-BE49-F238E27FC236}">
                <a16:creationId xmlns:a16="http://schemas.microsoft.com/office/drawing/2014/main" id="{3E2A7F38-10DB-25E7-A73C-A551CE8DF0D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980C806-69A0-EBA6-D0CD-F7C5AFE7815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B259ADF-F111-2A44-AEB4-328675AD4440}" type="slidenum">
              <a:rPr lang="en-US" smtClean="0"/>
              <a:t>‹#›</a:t>
            </a:fld>
            <a:endParaRPr lang="en-US"/>
          </a:p>
        </p:txBody>
      </p:sp>
    </p:spTree>
    <p:extLst>
      <p:ext uri="{BB962C8B-B14F-4D97-AF65-F5344CB8AC3E}">
        <p14:creationId xmlns:p14="http://schemas.microsoft.com/office/powerpoint/2010/main" val="289925212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9.jpe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25.jpeg"/><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1.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25.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45.png"/></Relationships>
</file>

<file path=ppt/slides/_rels/slide3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59.jpeg"/></Relationships>
</file>

<file path=ppt/slides/_rels/slide3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64.png"/><Relationship Id="rId7" Type="http://schemas.openxmlformats.org/officeDocument/2006/relationships/image" Target="../media/image68.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4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4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4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 Id="rId4" Type="http://schemas.openxmlformats.org/officeDocument/2006/relationships/image" Target="../media/image81.png"/></Relationships>
</file>

<file path=ppt/slides/_rels/slide49.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jpeg"/><Relationship Id="rId7" Type="http://schemas.openxmlformats.org/officeDocument/2006/relationships/image" Target="../media/image10.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50.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xml"/><Relationship Id="rId5" Type="http://schemas.openxmlformats.org/officeDocument/2006/relationships/image" Target="../media/image93.png"/><Relationship Id="rId4" Type="http://schemas.openxmlformats.org/officeDocument/2006/relationships/image" Target="../media/image92.png"/></Relationships>
</file>

<file path=ppt/slides/_rels/slide56.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4A67B0-0899-5D31-2A1F-5E002ED0AE1C}"/>
              </a:ext>
            </a:extLst>
          </p:cNvPr>
          <p:cNvSpPr>
            <a:spLocks noGrp="1"/>
          </p:cNvSpPr>
          <p:nvPr>
            <p:ph type="ctrTitle"/>
          </p:nvPr>
        </p:nvSpPr>
        <p:spPr>
          <a:xfrm>
            <a:off x="1153391" y="0"/>
            <a:ext cx="9885218" cy="1307533"/>
          </a:xfrm>
        </p:spPr>
        <p:txBody>
          <a:bodyPr/>
          <a:lstStyle/>
          <a:p>
            <a:r>
              <a:rPr lang="en-US" dirty="0"/>
              <a:t>Introduction to phylogenetics</a:t>
            </a:r>
          </a:p>
        </p:txBody>
      </p:sp>
      <p:pic>
        <p:nvPicPr>
          <p:cNvPr id="1026" name="Picture 2" descr="Beyond Darwin's Tree: A Critical Look at Phylogenetics | Answers in Genesis">
            <a:extLst>
              <a:ext uri="{FF2B5EF4-FFF2-40B4-BE49-F238E27FC236}">
                <a16:creationId xmlns:a16="http://schemas.microsoft.com/office/drawing/2014/main" id="{7638FC1C-C93F-6A3C-D727-019D8941FF96}"/>
              </a:ext>
            </a:extLst>
          </p:cNvPr>
          <p:cNvPicPr>
            <a:picLocks noChangeAspect="1" noChangeArrowheads="1"/>
          </p:cNvPicPr>
          <p:nvPr/>
        </p:nvPicPr>
        <p:blipFill>
          <a:blip r:embed="rId2">
            <a:alphaModFix amt="57000"/>
            <a:extLst>
              <a:ext uri="{28A0092B-C50C-407E-A947-70E740481C1C}">
                <a14:useLocalDpi xmlns:a14="http://schemas.microsoft.com/office/drawing/2010/main" val="0"/>
              </a:ext>
            </a:extLst>
          </a:blip>
          <a:srcRect/>
          <a:stretch>
            <a:fillRect/>
          </a:stretch>
        </p:blipFill>
        <p:spPr bwMode="auto">
          <a:xfrm>
            <a:off x="0" y="2987524"/>
            <a:ext cx="12192000" cy="387047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F43B8BB-5C22-5D39-6736-00FC3B2C6DF0}"/>
              </a:ext>
            </a:extLst>
          </p:cNvPr>
          <p:cNvSpPr txBox="1"/>
          <p:nvPr/>
        </p:nvSpPr>
        <p:spPr>
          <a:xfrm>
            <a:off x="1477203" y="1896051"/>
            <a:ext cx="9237593" cy="830997"/>
          </a:xfrm>
          <a:prstGeom prst="rect">
            <a:avLst/>
          </a:prstGeom>
          <a:noFill/>
        </p:spPr>
        <p:txBody>
          <a:bodyPr wrap="none" rtlCol="0">
            <a:spAutoFit/>
          </a:bodyPr>
          <a:lstStyle/>
          <a:p>
            <a:pPr algn="ctr"/>
            <a:r>
              <a:rPr lang="en-US" sz="2400" dirty="0"/>
              <a:t>Gwen Kettenburg</a:t>
            </a:r>
          </a:p>
          <a:p>
            <a:pPr algn="ctr"/>
            <a:r>
              <a:rPr lang="en-US" sz="2400" dirty="0"/>
              <a:t>Slides adapted from Richard </a:t>
            </a:r>
            <a:r>
              <a:rPr lang="en-US" sz="2400" dirty="0" err="1"/>
              <a:t>Ree</a:t>
            </a:r>
            <a:r>
              <a:rPr lang="en-US" sz="2400" dirty="0"/>
              <a:t> and Andrew </a:t>
            </a:r>
            <a:r>
              <a:rPr lang="en-US" sz="2400" dirty="0" err="1"/>
              <a:t>Hipp</a:t>
            </a:r>
            <a:r>
              <a:rPr lang="en-US" sz="2400" dirty="0"/>
              <a:t>, University of Chicago</a:t>
            </a:r>
          </a:p>
        </p:txBody>
      </p:sp>
    </p:spTree>
    <p:extLst>
      <p:ext uri="{BB962C8B-B14F-4D97-AF65-F5344CB8AC3E}">
        <p14:creationId xmlns:p14="http://schemas.microsoft.com/office/powerpoint/2010/main" val="22652547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D78C7B-A6D8-75A2-5903-46BCD5CFDB3A}"/>
              </a:ext>
            </a:extLst>
          </p:cNvPr>
          <p:cNvSpPr>
            <a:spLocks noGrp="1"/>
          </p:cNvSpPr>
          <p:nvPr>
            <p:ph type="title"/>
          </p:nvPr>
        </p:nvSpPr>
        <p:spPr>
          <a:xfrm>
            <a:off x="0" y="-13421"/>
            <a:ext cx="10515600" cy="1325563"/>
          </a:xfrm>
        </p:spPr>
        <p:txBody>
          <a:bodyPr/>
          <a:lstStyle/>
          <a:p>
            <a:r>
              <a:rPr lang="en-US" dirty="0"/>
              <a:t>Anatomy of a phylogeny</a:t>
            </a:r>
          </a:p>
        </p:txBody>
      </p:sp>
      <p:pic>
        <p:nvPicPr>
          <p:cNvPr id="4" name="Picture 3">
            <a:extLst>
              <a:ext uri="{FF2B5EF4-FFF2-40B4-BE49-F238E27FC236}">
                <a16:creationId xmlns:a16="http://schemas.microsoft.com/office/drawing/2014/main" id="{91675090-ECA2-E781-56B6-452511E42AB8}"/>
              </a:ext>
            </a:extLst>
          </p:cNvPr>
          <p:cNvPicPr>
            <a:picLocks noChangeAspect="1"/>
          </p:cNvPicPr>
          <p:nvPr/>
        </p:nvPicPr>
        <p:blipFill>
          <a:blip r:embed="rId3"/>
          <a:stretch>
            <a:fillRect/>
          </a:stretch>
        </p:blipFill>
        <p:spPr>
          <a:xfrm>
            <a:off x="8558033" y="4034856"/>
            <a:ext cx="3536985" cy="2656890"/>
          </a:xfrm>
          <a:prstGeom prst="rect">
            <a:avLst/>
          </a:prstGeom>
        </p:spPr>
      </p:pic>
      <p:pic>
        <p:nvPicPr>
          <p:cNvPr id="9218" name="Picture 2" descr="Phylogenetic trees | Evolutionary tree (article) | Khan Academy">
            <a:extLst>
              <a:ext uri="{FF2B5EF4-FFF2-40B4-BE49-F238E27FC236}">
                <a16:creationId xmlns:a16="http://schemas.microsoft.com/office/drawing/2014/main" id="{56FD269F-4211-65D9-9B87-A7535FF2846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7818" y="1312142"/>
            <a:ext cx="9407236" cy="514580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498DEA9D-C35E-0556-7A45-C4C2960190E3}"/>
              </a:ext>
            </a:extLst>
          </p:cNvPr>
          <p:cNvPicPr>
            <a:picLocks noChangeAspect="1"/>
          </p:cNvPicPr>
          <p:nvPr/>
        </p:nvPicPr>
        <p:blipFill rotWithShape="1">
          <a:blip r:embed="rId5"/>
          <a:srcRect t="2858" r="59190" b="31619"/>
          <a:stretch/>
        </p:blipFill>
        <p:spPr>
          <a:xfrm>
            <a:off x="7998412" y="281424"/>
            <a:ext cx="3847223" cy="3474597"/>
          </a:xfrm>
          <a:prstGeom prst="rect">
            <a:avLst/>
          </a:prstGeom>
        </p:spPr>
      </p:pic>
    </p:spTree>
    <p:extLst>
      <p:ext uri="{BB962C8B-B14F-4D97-AF65-F5344CB8AC3E}">
        <p14:creationId xmlns:p14="http://schemas.microsoft.com/office/powerpoint/2010/main" val="36902951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1DE10B-CA8A-D5AB-47F8-2E17E63B3DD2}"/>
              </a:ext>
            </a:extLst>
          </p:cNvPr>
          <p:cNvSpPr>
            <a:spLocks noGrp="1"/>
          </p:cNvSpPr>
          <p:nvPr>
            <p:ph type="title"/>
          </p:nvPr>
        </p:nvSpPr>
        <p:spPr>
          <a:xfrm>
            <a:off x="0" y="0"/>
            <a:ext cx="10515600" cy="1325563"/>
          </a:xfrm>
        </p:spPr>
        <p:txBody>
          <a:bodyPr/>
          <a:lstStyle/>
          <a:p>
            <a:r>
              <a:rPr lang="en-US" dirty="0"/>
              <a:t>Cladogram versus phylogenetic tree</a:t>
            </a:r>
          </a:p>
        </p:txBody>
      </p:sp>
      <p:pic>
        <p:nvPicPr>
          <p:cNvPr id="4" name="Picture 3">
            <a:extLst>
              <a:ext uri="{FF2B5EF4-FFF2-40B4-BE49-F238E27FC236}">
                <a16:creationId xmlns:a16="http://schemas.microsoft.com/office/drawing/2014/main" id="{A71A265B-CA42-397F-701E-D3C8A7B97F8C}"/>
              </a:ext>
            </a:extLst>
          </p:cNvPr>
          <p:cNvPicPr>
            <a:picLocks noChangeAspect="1"/>
          </p:cNvPicPr>
          <p:nvPr/>
        </p:nvPicPr>
        <p:blipFill rotWithShape="1">
          <a:blip r:embed="rId2"/>
          <a:srcRect r="1926" b="10480"/>
          <a:stretch/>
        </p:blipFill>
        <p:spPr>
          <a:xfrm>
            <a:off x="269823" y="1128193"/>
            <a:ext cx="8124669" cy="5562053"/>
          </a:xfrm>
          <a:prstGeom prst="rect">
            <a:avLst/>
          </a:prstGeom>
        </p:spPr>
      </p:pic>
      <p:sp>
        <p:nvSpPr>
          <p:cNvPr id="6" name="TextBox 5">
            <a:extLst>
              <a:ext uri="{FF2B5EF4-FFF2-40B4-BE49-F238E27FC236}">
                <a16:creationId xmlns:a16="http://schemas.microsoft.com/office/drawing/2014/main" id="{FA4819F1-20A8-F752-EFA6-44D9973830AC}"/>
              </a:ext>
            </a:extLst>
          </p:cNvPr>
          <p:cNvSpPr txBox="1"/>
          <p:nvPr/>
        </p:nvSpPr>
        <p:spPr>
          <a:xfrm>
            <a:off x="10503246" y="6492875"/>
            <a:ext cx="1701107" cy="369332"/>
          </a:xfrm>
          <a:prstGeom prst="rect">
            <a:avLst/>
          </a:prstGeom>
          <a:noFill/>
        </p:spPr>
        <p:txBody>
          <a:bodyPr wrap="none" rtlCol="0">
            <a:spAutoFit/>
          </a:bodyPr>
          <a:lstStyle/>
          <a:p>
            <a:r>
              <a:rPr lang="en-US" dirty="0"/>
              <a:t>Wikipedia, 2022</a:t>
            </a:r>
          </a:p>
        </p:txBody>
      </p:sp>
    </p:spTree>
    <p:extLst>
      <p:ext uri="{BB962C8B-B14F-4D97-AF65-F5344CB8AC3E}">
        <p14:creationId xmlns:p14="http://schemas.microsoft.com/office/powerpoint/2010/main" val="22331994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1DE10B-CA8A-D5AB-47F8-2E17E63B3DD2}"/>
              </a:ext>
            </a:extLst>
          </p:cNvPr>
          <p:cNvSpPr>
            <a:spLocks noGrp="1"/>
          </p:cNvSpPr>
          <p:nvPr>
            <p:ph type="title"/>
          </p:nvPr>
        </p:nvSpPr>
        <p:spPr>
          <a:xfrm>
            <a:off x="0" y="0"/>
            <a:ext cx="10515600" cy="1325563"/>
          </a:xfrm>
        </p:spPr>
        <p:txBody>
          <a:bodyPr/>
          <a:lstStyle/>
          <a:p>
            <a:r>
              <a:rPr lang="en-US" dirty="0"/>
              <a:t>Cladogram versus phylogenetic tree</a:t>
            </a:r>
          </a:p>
        </p:txBody>
      </p:sp>
      <p:pic>
        <p:nvPicPr>
          <p:cNvPr id="5" name="Picture 4">
            <a:extLst>
              <a:ext uri="{FF2B5EF4-FFF2-40B4-BE49-F238E27FC236}">
                <a16:creationId xmlns:a16="http://schemas.microsoft.com/office/drawing/2014/main" id="{D741F704-EB44-0D90-65F4-8A028ACF9D7E}"/>
              </a:ext>
            </a:extLst>
          </p:cNvPr>
          <p:cNvPicPr>
            <a:picLocks noChangeAspect="1"/>
          </p:cNvPicPr>
          <p:nvPr/>
        </p:nvPicPr>
        <p:blipFill rotWithShape="1">
          <a:blip r:embed="rId2"/>
          <a:srcRect b="10479"/>
          <a:stretch/>
        </p:blipFill>
        <p:spPr>
          <a:xfrm>
            <a:off x="253999" y="1181023"/>
            <a:ext cx="7911603" cy="5311852"/>
          </a:xfrm>
          <a:prstGeom prst="rect">
            <a:avLst/>
          </a:prstGeom>
        </p:spPr>
      </p:pic>
      <p:sp>
        <p:nvSpPr>
          <p:cNvPr id="6" name="TextBox 5">
            <a:extLst>
              <a:ext uri="{FF2B5EF4-FFF2-40B4-BE49-F238E27FC236}">
                <a16:creationId xmlns:a16="http://schemas.microsoft.com/office/drawing/2014/main" id="{FA4819F1-20A8-F752-EFA6-44D9973830AC}"/>
              </a:ext>
            </a:extLst>
          </p:cNvPr>
          <p:cNvSpPr txBox="1"/>
          <p:nvPr/>
        </p:nvSpPr>
        <p:spPr>
          <a:xfrm>
            <a:off x="10503246" y="6492875"/>
            <a:ext cx="1701107" cy="369332"/>
          </a:xfrm>
          <a:prstGeom prst="rect">
            <a:avLst/>
          </a:prstGeom>
          <a:noFill/>
        </p:spPr>
        <p:txBody>
          <a:bodyPr wrap="none" rtlCol="0">
            <a:spAutoFit/>
          </a:bodyPr>
          <a:lstStyle/>
          <a:p>
            <a:r>
              <a:rPr lang="en-US" dirty="0"/>
              <a:t>Wikipedia, 2022</a:t>
            </a:r>
          </a:p>
        </p:txBody>
      </p:sp>
      <p:sp>
        <p:nvSpPr>
          <p:cNvPr id="3" name="TextBox 2">
            <a:extLst>
              <a:ext uri="{FF2B5EF4-FFF2-40B4-BE49-F238E27FC236}">
                <a16:creationId xmlns:a16="http://schemas.microsoft.com/office/drawing/2014/main" id="{9C56DBE7-31C2-04BE-748A-84D469C0F6B3}"/>
              </a:ext>
            </a:extLst>
          </p:cNvPr>
          <p:cNvSpPr txBox="1"/>
          <p:nvPr/>
        </p:nvSpPr>
        <p:spPr>
          <a:xfrm>
            <a:off x="9248932" y="2623278"/>
            <a:ext cx="2338466" cy="2677656"/>
          </a:xfrm>
          <a:prstGeom prst="rect">
            <a:avLst/>
          </a:prstGeom>
          <a:noFill/>
        </p:spPr>
        <p:txBody>
          <a:bodyPr wrap="square" rtlCol="0">
            <a:spAutoFit/>
          </a:bodyPr>
          <a:lstStyle/>
          <a:p>
            <a:pPr algn="ctr"/>
            <a:r>
              <a:rPr lang="en-US" sz="2400" b="1" dirty="0"/>
              <a:t>Why aren’t we using cladograms for epidemiology instead of phylogenetic trees?</a:t>
            </a:r>
          </a:p>
        </p:txBody>
      </p:sp>
    </p:spTree>
    <p:extLst>
      <p:ext uri="{BB962C8B-B14F-4D97-AF65-F5344CB8AC3E}">
        <p14:creationId xmlns:p14="http://schemas.microsoft.com/office/powerpoint/2010/main" val="12016457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C716AF-2422-791C-20EE-EA258A369A84}"/>
              </a:ext>
            </a:extLst>
          </p:cNvPr>
          <p:cNvSpPr>
            <a:spLocks noGrp="1"/>
          </p:cNvSpPr>
          <p:nvPr>
            <p:ph type="title"/>
          </p:nvPr>
        </p:nvSpPr>
        <p:spPr>
          <a:xfrm>
            <a:off x="0" y="-42441"/>
            <a:ext cx="10515600" cy="1325563"/>
          </a:xfrm>
        </p:spPr>
        <p:txBody>
          <a:bodyPr/>
          <a:lstStyle/>
          <a:p>
            <a:r>
              <a:rPr lang="en-US" dirty="0"/>
              <a:t>Parsimony versus likelihood</a:t>
            </a:r>
          </a:p>
        </p:txBody>
      </p:sp>
      <p:sp>
        <p:nvSpPr>
          <p:cNvPr id="3" name="Content Placeholder 2">
            <a:extLst>
              <a:ext uri="{FF2B5EF4-FFF2-40B4-BE49-F238E27FC236}">
                <a16:creationId xmlns:a16="http://schemas.microsoft.com/office/drawing/2014/main" id="{C6978578-601F-6A7F-3004-F0E1D6DFA45D}"/>
              </a:ext>
            </a:extLst>
          </p:cNvPr>
          <p:cNvSpPr>
            <a:spLocks noGrp="1"/>
          </p:cNvSpPr>
          <p:nvPr>
            <p:ph idx="1"/>
          </p:nvPr>
        </p:nvSpPr>
        <p:spPr>
          <a:xfrm>
            <a:off x="434574" y="1182421"/>
            <a:ext cx="10515600" cy="4351338"/>
          </a:xfrm>
        </p:spPr>
        <p:txBody>
          <a:bodyPr/>
          <a:lstStyle/>
          <a:p>
            <a:r>
              <a:rPr lang="en-US" dirty="0"/>
              <a:t>Parsimony: minimum number of changes</a:t>
            </a:r>
          </a:p>
          <a:p>
            <a:r>
              <a:rPr lang="en-US" dirty="0"/>
              <a:t>Likelihood: maximum probability of the data having evolved on the tree</a:t>
            </a:r>
          </a:p>
        </p:txBody>
      </p:sp>
      <p:pic>
        <p:nvPicPr>
          <p:cNvPr id="5" name="Picture 4">
            <a:extLst>
              <a:ext uri="{FF2B5EF4-FFF2-40B4-BE49-F238E27FC236}">
                <a16:creationId xmlns:a16="http://schemas.microsoft.com/office/drawing/2014/main" id="{A9C7AA25-D673-511B-A426-14A697B1919B}"/>
              </a:ext>
            </a:extLst>
          </p:cNvPr>
          <p:cNvPicPr>
            <a:picLocks noChangeAspect="1"/>
          </p:cNvPicPr>
          <p:nvPr/>
        </p:nvPicPr>
        <p:blipFill>
          <a:blip r:embed="rId2"/>
          <a:stretch>
            <a:fillRect/>
          </a:stretch>
        </p:blipFill>
        <p:spPr>
          <a:xfrm>
            <a:off x="7530903" y="2672950"/>
            <a:ext cx="4373587" cy="3564709"/>
          </a:xfrm>
          <a:prstGeom prst="rect">
            <a:avLst/>
          </a:prstGeom>
        </p:spPr>
      </p:pic>
      <p:pic>
        <p:nvPicPr>
          <p:cNvPr id="7" name="Picture 6" descr="Text&#10;&#10;Description automatically generated with medium confidence">
            <a:extLst>
              <a:ext uri="{FF2B5EF4-FFF2-40B4-BE49-F238E27FC236}">
                <a16:creationId xmlns:a16="http://schemas.microsoft.com/office/drawing/2014/main" id="{C70E14FB-85B7-D850-AC9E-691E3BBF0716}"/>
              </a:ext>
            </a:extLst>
          </p:cNvPr>
          <p:cNvPicPr>
            <a:picLocks noChangeAspect="1"/>
          </p:cNvPicPr>
          <p:nvPr/>
        </p:nvPicPr>
        <p:blipFill>
          <a:blip r:embed="rId3"/>
          <a:stretch>
            <a:fillRect/>
          </a:stretch>
        </p:blipFill>
        <p:spPr>
          <a:xfrm>
            <a:off x="510245" y="4100382"/>
            <a:ext cx="6927557" cy="2736711"/>
          </a:xfrm>
          <a:prstGeom prst="rect">
            <a:avLst/>
          </a:prstGeom>
        </p:spPr>
      </p:pic>
      <p:sp>
        <p:nvSpPr>
          <p:cNvPr id="8" name="TextBox 7">
            <a:extLst>
              <a:ext uri="{FF2B5EF4-FFF2-40B4-BE49-F238E27FC236}">
                <a16:creationId xmlns:a16="http://schemas.microsoft.com/office/drawing/2014/main" id="{BDDA8D2A-6CD7-5DF6-CA75-8FFBF342C4D8}"/>
              </a:ext>
            </a:extLst>
          </p:cNvPr>
          <p:cNvSpPr txBox="1"/>
          <p:nvPr/>
        </p:nvSpPr>
        <p:spPr>
          <a:xfrm>
            <a:off x="8868284" y="6582804"/>
            <a:ext cx="3430491" cy="307777"/>
          </a:xfrm>
          <a:prstGeom prst="rect">
            <a:avLst/>
          </a:prstGeom>
          <a:noFill/>
        </p:spPr>
        <p:txBody>
          <a:bodyPr wrap="none" rtlCol="0">
            <a:spAutoFit/>
          </a:bodyPr>
          <a:lstStyle/>
          <a:p>
            <a:r>
              <a:rPr lang="en-US" sz="1400" dirty="0"/>
              <a:t>Adapted from </a:t>
            </a:r>
            <a:r>
              <a:rPr lang="en-US" sz="1400" dirty="0" err="1"/>
              <a:t>Ree</a:t>
            </a:r>
            <a:r>
              <a:rPr lang="en-US" sz="1400" dirty="0"/>
              <a:t> and </a:t>
            </a:r>
            <a:r>
              <a:rPr lang="en-US" sz="1400" dirty="0" err="1"/>
              <a:t>Hipp</a:t>
            </a:r>
            <a:r>
              <a:rPr lang="en-US" sz="1400" dirty="0"/>
              <a:t>, UChicago, 2021</a:t>
            </a:r>
          </a:p>
        </p:txBody>
      </p:sp>
      <p:sp>
        <p:nvSpPr>
          <p:cNvPr id="11" name="Rectangle 10">
            <a:extLst>
              <a:ext uri="{FF2B5EF4-FFF2-40B4-BE49-F238E27FC236}">
                <a16:creationId xmlns:a16="http://schemas.microsoft.com/office/drawing/2014/main" id="{627C9F42-9FDA-88A4-841C-74A7ABA58F96}"/>
              </a:ext>
            </a:extLst>
          </p:cNvPr>
          <p:cNvSpPr/>
          <p:nvPr/>
        </p:nvSpPr>
        <p:spPr>
          <a:xfrm>
            <a:off x="4194943" y="4221919"/>
            <a:ext cx="1356898" cy="22125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0FEBE567-4FF0-0E50-888E-13681A43721E}"/>
              </a:ext>
            </a:extLst>
          </p:cNvPr>
          <p:cNvSpPr txBox="1"/>
          <p:nvPr/>
        </p:nvSpPr>
        <p:spPr>
          <a:xfrm>
            <a:off x="4661098" y="3210693"/>
            <a:ext cx="1296637" cy="369332"/>
          </a:xfrm>
          <a:prstGeom prst="rect">
            <a:avLst/>
          </a:prstGeom>
          <a:noFill/>
        </p:spPr>
        <p:txBody>
          <a:bodyPr wrap="none" rtlCol="0">
            <a:spAutoFit/>
          </a:bodyPr>
          <a:lstStyle/>
          <a:p>
            <a:r>
              <a:rPr lang="en-US" dirty="0"/>
              <a:t>Descendant</a:t>
            </a:r>
          </a:p>
        </p:txBody>
      </p:sp>
      <p:pic>
        <p:nvPicPr>
          <p:cNvPr id="6" name="Picture 5" descr="A person pointing at a person's hand&#10;&#10;Description automatically generated">
            <a:extLst>
              <a:ext uri="{FF2B5EF4-FFF2-40B4-BE49-F238E27FC236}">
                <a16:creationId xmlns:a16="http://schemas.microsoft.com/office/drawing/2014/main" id="{5FDA6332-758D-9B62-285C-329E8A0D316D}"/>
              </a:ext>
            </a:extLst>
          </p:cNvPr>
          <p:cNvPicPr>
            <a:picLocks noChangeAspect="1"/>
          </p:cNvPicPr>
          <p:nvPr/>
        </p:nvPicPr>
        <p:blipFill>
          <a:blip r:embed="rId4"/>
          <a:stretch>
            <a:fillRect/>
          </a:stretch>
        </p:blipFill>
        <p:spPr>
          <a:xfrm>
            <a:off x="4415919" y="3584467"/>
            <a:ext cx="1871614" cy="1496153"/>
          </a:xfrm>
          <a:prstGeom prst="rect">
            <a:avLst/>
          </a:prstGeom>
        </p:spPr>
      </p:pic>
      <p:sp>
        <p:nvSpPr>
          <p:cNvPr id="15" name="TextBox 14">
            <a:extLst>
              <a:ext uri="{FF2B5EF4-FFF2-40B4-BE49-F238E27FC236}">
                <a16:creationId xmlns:a16="http://schemas.microsoft.com/office/drawing/2014/main" id="{5EE95027-523A-23E6-FFA3-085012B65967}"/>
              </a:ext>
            </a:extLst>
          </p:cNvPr>
          <p:cNvSpPr txBox="1"/>
          <p:nvPr/>
        </p:nvSpPr>
        <p:spPr>
          <a:xfrm>
            <a:off x="5692374" y="4270638"/>
            <a:ext cx="685829" cy="369332"/>
          </a:xfrm>
          <a:prstGeom prst="rect">
            <a:avLst/>
          </a:prstGeom>
          <a:noFill/>
        </p:spPr>
        <p:txBody>
          <a:bodyPr wrap="none" rtlCol="0">
            <a:spAutoFit/>
          </a:bodyPr>
          <a:lstStyle/>
          <a:p>
            <a:r>
              <a:rPr lang="en-US" dirty="0">
                <a:solidFill>
                  <a:schemeClr val="bg1"/>
                </a:solidFill>
              </a:rPr>
              <a:t>Taxes</a:t>
            </a:r>
          </a:p>
        </p:txBody>
      </p:sp>
      <p:pic>
        <p:nvPicPr>
          <p:cNvPr id="10242" name="Picture 2" descr="Image tagged with nytimes tiktaalik memes on Tumblr">
            <a:extLst>
              <a:ext uri="{FF2B5EF4-FFF2-40B4-BE49-F238E27FC236}">
                <a16:creationId xmlns:a16="http://schemas.microsoft.com/office/drawing/2014/main" id="{7296DA11-2CDA-94A0-9471-284E67F252A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0210"/>
          <a:stretch/>
        </p:blipFill>
        <p:spPr bwMode="auto">
          <a:xfrm>
            <a:off x="0" y="3429000"/>
            <a:ext cx="2113784" cy="1812861"/>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7E957A74-772C-D28F-406F-029BC1859C15}"/>
              </a:ext>
            </a:extLst>
          </p:cNvPr>
          <p:cNvSpPr txBox="1"/>
          <p:nvPr/>
        </p:nvSpPr>
        <p:spPr>
          <a:xfrm>
            <a:off x="329887" y="3141477"/>
            <a:ext cx="1016625" cy="369332"/>
          </a:xfrm>
          <a:prstGeom prst="rect">
            <a:avLst/>
          </a:prstGeom>
          <a:noFill/>
        </p:spPr>
        <p:txBody>
          <a:bodyPr wrap="none" rtlCol="0">
            <a:spAutoFit/>
          </a:bodyPr>
          <a:lstStyle/>
          <a:p>
            <a:r>
              <a:rPr lang="en-US" dirty="0"/>
              <a:t>Ancestor</a:t>
            </a:r>
          </a:p>
        </p:txBody>
      </p:sp>
    </p:spTree>
    <p:extLst>
      <p:ext uri="{BB962C8B-B14F-4D97-AF65-F5344CB8AC3E}">
        <p14:creationId xmlns:p14="http://schemas.microsoft.com/office/powerpoint/2010/main" val="1301471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780435-BF49-E919-570A-58ECAC71D80C}"/>
              </a:ext>
            </a:extLst>
          </p:cNvPr>
          <p:cNvSpPr>
            <a:spLocks noGrp="1"/>
          </p:cNvSpPr>
          <p:nvPr>
            <p:ph type="title"/>
          </p:nvPr>
        </p:nvSpPr>
        <p:spPr>
          <a:xfrm>
            <a:off x="0" y="18255"/>
            <a:ext cx="10515600" cy="1325563"/>
          </a:xfrm>
        </p:spPr>
        <p:txBody>
          <a:bodyPr/>
          <a:lstStyle/>
          <a:p>
            <a:r>
              <a:rPr lang="en-US" dirty="0"/>
              <a:t>Parsimony: minimum number of changes regardless of time/opportunity</a:t>
            </a:r>
          </a:p>
        </p:txBody>
      </p:sp>
      <p:pic>
        <p:nvPicPr>
          <p:cNvPr id="5" name="Content Placeholder 4">
            <a:extLst>
              <a:ext uri="{FF2B5EF4-FFF2-40B4-BE49-F238E27FC236}">
                <a16:creationId xmlns:a16="http://schemas.microsoft.com/office/drawing/2014/main" id="{2E49A825-AB5B-2BA7-FAA5-8F4295935E11}"/>
              </a:ext>
            </a:extLst>
          </p:cNvPr>
          <p:cNvPicPr>
            <a:picLocks noGrp="1" noChangeAspect="1"/>
          </p:cNvPicPr>
          <p:nvPr>
            <p:ph idx="1"/>
          </p:nvPr>
        </p:nvPicPr>
        <p:blipFill>
          <a:blip r:embed="rId2"/>
          <a:stretch>
            <a:fillRect/>
          </a:stretch>
        </p:blipFill>
        <p:spPr>
          <a:xfrm>
            <a:off x="1184589" y="1825625"/>
            <a:ext cx="9822822" cy="4351338"/>
          </a:xfrm>
        </p:spPr>
      </p:pic>
      <p:sp>
        <p:nvSpPr>
          <p:cNvPr id="6" name="TextBox 5">
            <a:extLst>
              <a:ext uri="{FF2B5EF4-FFF2-40B4-BE49-F238E27FC236}">
                <a16:creationId xmlns:a16="http://schemas.microsoft.com/office/drawing/2014/main" id="{512EB2E9-253C-66B3-278E-A1155116F06B}"/>
              </a:ext>
            </a:extLst>
          </p:cNvPr>
          <p:cNvSpPr txBox="1"/>
          <p:nvPr/>
        </p:nvSpPr>
        <p:spPr>
          <a:xfrm>
            <a:off x="8761509" y="6559171"/>
            <a:ext cx="3430491" cy="307777"/>
          </a:xfrm>
          <a:prstGeom prst="rect">
            <a:avLst/>
          </a:prstGeom>
          <a:noFill/>
        </p:spPr>
        <p:txBody>
          <a:bodyPr wrap="none" rtlCol="0">
            <a:spAutoFit/>
          </a:bodyPr>
          <a:lstStyle/>
          <a:p>
            <a:r>
              <a:rPr lang="en-US" sz="1400" dirty="0"/>
              <a:t>Adapted from </a:t>
            </a:r>
            <a:r>
              <a:rPr lang="en-US" sz="1400" dirty="0" err="1"/>
              <a:t>Ree</a:t>
            </a:r>
            <a:r>
              <a:rPr lang="en-US" sz="1400" dirty="0"/>
              <a:t> and </a:t>
            </a:r>
            <a:r>
              <a:rPr lang="en-US" sz="1400" dirty="0" err="1"/>
              <a:t>Hipp</a:t>
            </a:r>
            <a:r>
              <a:rPr lang="en-US" sz="1400" dirty="0"/>
              <a:t>, UChicago, 2021</a:t>
            </a:r>
          </a:p>
        </p:txBody>
      </p:sp>
      <p:sp>
        <p:nvSpPr>
          <p:cNvPr id="8" name="Rectangle 7">
            <a:extLst>
              <a:ext uri="{FF2B5EF4-FFF2-40B4-BE49-F238E27FC236}">
                <a16:creationId xmlns:a16="http://schemas.microsoft.com/office/drawing/2014/main" id="{EF1EF69E-C273-7236-FC83-4A3C26DE7EB8}"/>
              </a:ext>
            </a:extLst>
          </p:cNvPr>
          <p:cNvSpPr/>
          <p:nvPr/>
        </p:nvSpPr>
        <p:spPr>
          <a:xfrm>
            <a:off x="2433711" y="1969477"/>
            <a:ext cx="1153551" cy="32355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EB96681-6237-0333-6705-5E4C1FA989FD}"/>
              </a:ext>
            </a:extLst>
          </p:cNvPr>
          <p:cNvSpPr/>
          <p:nvPr/>
        </p:nvSpPr>
        <p:spPr>
          <a:xfrm>
            <a:off x="6720561" y="1969476"/>
            <a:ext cx="1884179" cy="32355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84D4C842-B5B8-D944-1230-F3F94C4A2612}"/>
              </a:ext>
            </a:extLst>
          </p:cNvPr>
          <p:cNvSpPr/>
          <p:nvPr/>
        </p:nvSpPr>
        <p:spPr>
          <a:xfrm>
            <a:off x="1184590" y="5188634"/>
            <a:ext cx="1150648" cy="98832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6E0F30B9-747C-8199-0D08-3FE2286A72E1}"/>
              </a:ext>
            </a:extLst>
          </p:cNvPr>
          <p:cNvSpPr txBox="1"/>
          <p:nvPr/>
        </p:nvSpPr>
        <p:spPr>
          <a:xfrm>
            <a:off x="2502173" y="1923701"/>
            <a:ext cx="1016625" cy="369332"/>
          </a:xfrm>
          <a:prstGeom prst="rect">
            <a:avLst/>
          </a:prstGeom>
          <a:noFill/>
        </p:spPr>
        <p:txBody>
          <a:bodyPr wrap="none" rtlCol="0">
            <a:spAutoFit/>
          </a:bodyPr>
          <a:lstStyle/>
          <a:p>
            <a:r>
              <a:rPr lang="en-US" dirty="0"/>
              <a:t>Ancestor</a:t>
            </a:r>
          </a:p>
        </p:txBody>
      </p:sp>
      <p:sp>
        <p:nvSpPr>
          <p:cNvPr id="12" name="TextBox 11">
            <a:extLst>
              <a:ext uri="{FF2B5EF4-FFF2-40B4-BE49-F238E27FC236}">
                <a16:creationId xmlns:a16="http://schemas.microsoft.com/office/drawing/2014/main" id="{11A4F9D8-814D-DF4B-21B6-EC8CCF1FD1AC}"/>
              </a:ext>
            </a:extLst>
          </p:cNvPr>
          <p:cNvSpPr txBox="1"/>
          <p:nvPr/>
        </p:nvSpPr>
        <p:spPr>
          <a:xfrm>
            <a:off x="7014331" y="1969476"/>
            <a:ext cx="1296637" cy="369332"/>
          </a:xfrm>
          <a:prstGeom prst="rect">
            <a:avLst/>
          </a:prstGeom>
          <a:noFill/>
        </p:spPr>
        <p:txBody>
          <a:bodyPr wrap="none" rtlCol="0">
            <a:spAutoFit/>
          </a:bodyPr>
          <a:lstStyle/>
          <a:p>
            <a:r>
              <a:rPr lang="en-US" dirty="0"/>
              <a:t>Descendant</a:t>
            </a:r>
          </a:p>
        </p:txBody>
      </p:sp>
      <p:sp>
        <p:nvSpPr>
          <p:cNvPr id="3" name="TextBox 2">
            <a:extLst>
              <a:ext uri="{FF2B5EF4-FFF2-40B4-BE49-F238E27FC236}">
                <a16:creationId xmlns:a16="http://schemas.microsoft.com/office/drawing/2014/main" id="{8CFB44E4-4F63-997F-9BD2-1282D970E8D6}"/>
              </a:ext>
            </a:extLst>
          </p:cNvPr>
          <p:cNvSpPr txBox="1"/>
          <p:nvPr/>
        </p:nvSpPr>
        <p:spPr>
          <a:xfrm>
            <a:off x="-78179" y="3506498"/>
            <a:ext cx="2413417" cy="1200329"/>
          </a:xfrm>
          <a:prstGeom prst="rect">
            <a:avLst/>
          </a:prstGeom>
          <a:noFill/>
        </p:spPr>
        <p:txBody>
          <a:bodyPr wrap="square" rtlCol="0">
            <a:spAutoFit/>
          </a:bodyPr>
          <a:lstStyle/>
          <a:p>
            <a:pPr algn="ctr"/>
            <a:r>
              <a:rPr lang="en-US" sz="2400" b="1" dirty="0"/>
              <a:t>Which is the least parsimonious?</a:t>
            </a:r>
          </a:p>
        </p:txBody>
      </p:sp>
    </p:spTree>
    <p:extLst>
      <p:ext uri="{BB962C8B-B14F-4D97-AF65-F5344CB8AC3E}">
        <p14:creationId xmlns:p14="http://schemas.microsoft.com/office/powerpoint/2010/main" val="32939514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0CC081-016E-861C-0465-342CCFDFD676}"/>
              </a:ext>
            </a:extLst>
          </p:cNvPr>
          <p:cNvSpPr>
            <a:spLocks noGrp="1"/>
          </p:cNvSpPr>
          <p:nvPr>
            <p:ph type="title"/>
          </p:nvPr>
        </p:nvSpPr>
        <p:spPr/>
        <p:txBody>
          <a:bodyPr>
            <a:normAutofit fontScale="90000"/>
          </a:bodyPr>
          <a:lstStyle/>
          <a:p>
            <a:r>
              <a:rPr lang="en-US" dirty="0"/>
              <a:t>Likelihood: probability of ancestral and descendant status is a function of time (branch length)</a:t>
            </a:r>
          </a:p>
        </p:txBody>
      </p:sp>
      <p:pic>
        <p:nvPicPr>
          <p:cNvPr id="5" name="Content Placeholder 4">
            <a:extLst>
              <a:ext uri="{FF2B5EF4-FFF2-40B4-BE49-F238E27FC236}">
                <a16:creationId xmlns:a16="http://schemas.microsoft.com/office/drawing/2014/main" id="{3F3CC09E-A054-4606-8F3C-F688015F797A}"/>
              </a:ext>
            </a:extLst>
          </p:cNvPr>
          <p:cNvPicPr>
            <a:picLocks noGrp="1" noChangeAspect="1"/>
          </p:cNvPicPr>
          <p:nvPr>
            <p:ph idx="1"/>
          </p:nvPr>
        </p:nvPicPr>
        <p:blipFill rotWithShape="1">
          <a:blip r:embed="rId2"/>
          <a:srcRect b="23166"/>
          <a:stretch/>
        </p:blipFill>
        <p:spPr>
          <a:xfrm>
            <a:off x="838200" y="1889421"/>
            <a:ext cx="10515600" cy="3245288"/>
          </a:xfrm>
        </p:spPr>
      </p:pic>
      <p:sp>
        <p:nvSpPr>
          <p:cNvPr id="6" name="TextBox 5">
            <a:extLst>
              <a:ext uri="{FF2B5EF4-FFF2-40B4-BE49-F238E27FC236}">
                <a16:creationId xmlns:a16="http://schemas.microsoft.com/office/drawing/2014/main" id="{C5F1BE35-9734-3454-37FE-97F07E25178C}"/>
              </a:ext>
            </a:extLst>
          </p:cNvPr>
          <p:cNvSpPr txBox="1"/>
          <p:nvPr/>
        </p:nvSpPr>
        <p:spPr>
          <a:xfrm>
            <a:off x="8761509" y="6550223"/>
            <a:ext cx="3430491" cy="307777"/>
          </a:xfrm>
          <a:prstGeom prst="rect">
            <a:avLst/>
          </a:prstGeom>
          <a:noFill/>
        </p:spPr>
        <p:txBody>
          <a:bodyPr wrap="none" rtlCol="0">
            <a:spAutoFit/>
          </a:bodyPr>
          <a:lstStyle/>
          <a:p>
            <a:r>
              <a:rPr lang="en-US" sz="1400" dirty="0"/>
              <a:t>Adapted from </a:t>
            </a:r>
            <a:r>
              <a:rPr lang="en-US" sz="1400" dirty="0" err="1"/>
              <a:t>Ree</a:t>
            </a:r>
            <a:r>
              <a:rPr lang="en-US" sz="1400" dirty="0"/>
              <a:t> and </a:t>
            </a:r>
            <a:r>
              <a:rPr lang="en-US" sz="1400" dirty="0" err="1"/>
              <a:t>Hipp</a:t>
            </a:r>
            <a:r>
              <a:rPr lang="en-US" sz="1400" dirty="0"/>
              <a:t>, UChicago, 2021</a:t>
            </a:r>
          </a:p>
        </p:txBody>
      </p:sp>
      <p:sp>
        <p:nvSpPr>
          <p:cNvPr id="7" name="TextBox 6">
            <a:extLst>
              <a:ext uri="{FF2B5EF4-FFF2-40B4-BE49-F238E27FC236}">
                <a16:creationId xmlns:a16="http://schemas.microsoft.com/office/drawing/2014/main" id="{5AF0720A-D65E-A40A-0FAC-E2C8C761D707}"/>
              </a:ext>
            </a:extLst>
          </p:cNvPr>
          <p:cNvSpPr txBox="1"/>
          <p:nvPr/>
        </p:nvSpPr>
        <p:spPr>
          <a:xfrm>
            <a:off x="9616855" y="1861284"/>
            <a:ext cx="1296637" cy="369332"/>
          </a:xfrm>
          <a:prstGeom prst="rect">
            <a:avLst/>
          </a:prstGeom>
          <a:noFill/>
        </p:spPr>
        <p:txBody>
          <a:bodyPr wrap="none" rtlCol="0">
            <a:spAutoFit/>
          </a:bodyPr>
          <a:lstStyle/>
          <a:p>
            <a:r>
              <a:rPr lang="en-US" dirty="0"/>
              <a:t>Descendant</a:t>
            </a:r>
          </a:p>
        </p:txBody>
      </p:sp>
      <p:sp>
        <p:nvSpPr>
          <p:cNvPr id="8" name="TextBox 7">
            <a:extLst>
              <a:ext uri="{FF2B5EF4-FFF2-40B4-BE49-F238E27FC236}">
                <a16:creationId xmlns:a16="http://schemas.microsoft.com/office/drawing/2014/main" id="{812E011C-DF92-040F-6490-31C36B10DBAC}"/>
              </a:ext>
            </a:extLst>
          </p:cNvPr>
          <p:cNvSpPr txBox="1"/>
          <p:nvPr/>
        </p:nvSpPr>
        <p:spPr>
          <a:xfrm>
            <a:off x="2319293" y="1861284"/>
            <a:ext cx="1016625" cy="369332"/>
          </a:xfrm>
          <a:prstGeom prst="rect">
            <a:avLst/>
          </a:prstGeom>
          <a:noFill/>
        </p:spPr>
        <p:txBody>
          <a:bodyPr wrap="none" rtlCol="0">
            <a:spAutoFit/>
          </a:bodyPr>
          <a:lstStyle/>
          <a:p>
            <a:r>
              <a:rPr lang="en-US" dirty="0"/>
              <a:t>Ancestor</a:t>
            </a:r>
          </a:p>
        </p:txBody>
      </p:sp>
      <p:sp>
        <p:nvSpPr>
          <p:cNvPr id="9" name="TextBox 8">
            <a:extLst>
              <a:ext uri="{FF2B5EF4-FFF2-40B4-BE49-F238E27FC236}">
                <a16:creationId xmlns:a16="http://schemas.microsoft.com/office/drawing/2014/main" id="{61183D5A-A76A-6377-AD92-F404BE270CBE}"/>
              </a:ext>
            </a:extLst>
          </p:cNvPr>
          <p:cNvSpPr txBox="1"/>
          <p:nvPr/>
        </p:nvSpPr>
        <p:spPr>
          <a:xfrm>
            <a:off x="588380" y="5134709"/>
            <a:ext cx="11603620" cy="830997"/>
          </a:xfrm>
          <a:prstGeom prst="rect">
            <a:avLst/>
          </a:prstGeom>
          <a:noFill/>
        </p:spPr>
        <p:txBody>
          <a:bodyPr wrap="square" rtlCol="0">
            <a:spAutoFit/>
          </a:bodyPr>
          <a:lstStyle/>
          <a:p>
            <a:r>
              <a:rPr lang="en-US" sz="2400" dirty="0"/>
              <a:t>We don’t know what the actual history of the change is, so use a model of evolution to consider all possible histories (</a:t>
            </a:r>
            <a:r>
              <a:rPr lang="en-US" sz="2400" dirty="0">
                <a:solidFill>
                  <a:srgbClr val="FF0000"/>
                </a:solidFill>
              </a:rPr>
              <a:t>maximum likelihood</a:t>
            </a:r>
            <a:r>
              <a:rPr lang="en-US" sz="2400" dirty="0"/>
              <a:t>)</a:t>
            </a:r>
          </a:p>
        </p:txBody>
      </p:sp>
    </p:spTree>
    <p:extLst>
      <p:ext uri="{BB962C8B-B14F-4D97-AF65-F5344CB8AC3E}">
        <p14:creationId xmlns:p14="http://schemas.microsoft.com/office/powerpoint/2010/main" val="34551303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C7E77-788F-6BA2-7D79-530A5D69912F}"/>
              </a:ext>
            </a:extLst>
          </p:cNvPr>
          <p:cNvSpPr>
            <a:spLocks noGrp="1"/>
          </p:cNvSpPr>
          <p:nvPr>
            <p:ph type="title"/>
          </p:nvPr>
        </p:nvSpPr>
        <p:spPr>
          <a:xfrm>
            <a:off x="120748" y="111906"/>
            <a:ext cx="10515600" cy="1325563"/>
          </a:xfrm>
        </p:spPr>
        <p:txBody>
          <a:bodyPr/>
          <a:lstStyle/>
          <a:p>
            <a:r>
              <a:rPr lang="en-US" dirty="0"/>
              <a:t>Likelihood cont’d. </a:t>
            </a:r>
          </a:p>
        </p:txBody>
      </p:sp>
      <p:pic>
        <p:nvPicPr>
          <p:cNvPr id="9" name="Content Placeholder 8">
            <a:extLst>
              <a:ext uri="{FF2B5EF4-FFF2-40B4-BE49-F238E27FC236}">
                <a16:creationId xmlns:a16="http://schemas.microsoft.com/office/drawing/2014/main" id="{C29BCACE-390A-02F6-8DB6-B7A58AA47F1B}"/>
              </a:ext>
            </a:extLst>
          </p:cNvPr>
          <p:cNvPicPr>
            <a:picLocks noGrp="1" noChangeAspect="1"/>
          </p:cNvPicPr>
          <p:nvPr>
            <p:ph idx="1"/>
          </p:nvPr>
        </p:nvPicPr>
        <p:blipFill>
          <a:blip r:embed="rId2"/>
          <a:stretch>
            <a:fillRect/>
          </a:stretch>
        </p:blipFill>
        <p:spPr>
          <a:xfrm>
            <a:off x="120748" y="1240204"/>
            <a:ext cx="8166100" cy="3111500"/>
          </a:xfrm>
        </p:spPr>
      </p:pic>
      <p:sp>
        <p:nvSpPr>
          <p:cNvPr id="10" name="TextBox 9">
            <a:extLst>
              <a:ext uri="{FF2B5EF4-FFF2-40B4-BE49-F238E27FC236}">
                <a16:creationId xmlns:a16="http://schemas.microsoft.com/office/drawing/2014/main" id="{9A967D42-0D0F-8AE3-FACF-56AA32943E13}"/>
              </a:ext>
            </a:extLst>
          </p:cNvPr>
          <p:cNvSpPr txBox="1"/>
          <p:nvPr/>
        </p:nvSpPr>
        <p:spPr>
          <a:xfrm>
            <a:off x="509661" y="4925069"/>
            <a:ext cx="5412101" cy="1200329"/>
          </a:xfrm>
          <a:prstGeom prst="rect">
            <a:avLst/>
          </a:prstGeom>
          <a:noFill/>
        </p:spPr>
        <p:txBody>
          <a:bodyPr wrap="square" rtlCol="0">
            <a:spAutoFit/>
          </a:bodyPr>
          <a:lstStyle/>
          <a:p>
            <a:r>
              <a:rPr lang="en-US" sz="2400" dirty="0"/>
              <a:t>Parameters: tree topology, branch lengths, substitution rates estimated to maximize likelihood of data</a:t>
            </a:r>
          </a:p>
        </p:txBody>
      </p:sp>
      <p:pic>
        <p:nvPicPr>
          <p:cNvPr id="12" name="Picture 11" descr="Chart, waterfall chart&#10;&#10;Description automatically generated">
            <a:extLst>
              <a:ext uri="{FF2B5EF4-FFF2-40B4-BE49-F238E27FC236}">
                <a16:creationId xmlns:a16="http://schemas.microsoft.com/office/drawing/2014/main" id="{1776BC6D-18A2-7AF7-000B-7896ECAD4609}"/>
              </a:ext>
            </a:extLst>
          </p:cNvPr>
          <p:cNvPicPr>
            <a:picLocks noChangeAspect="1"/>
          </p:cNvPicPr>
          <p:nvPr/>
        </p:nvPicPr>
        <p:blipFill>
          <a:blip r:embed="rId3"/>
          <a:stretch>
            <a:fillRect/>
          </a:stretch>
        </p:blipFill>
        <p:spPr>
          <a:xfrm>
            <a:off x="7753031" y="1112960"/>
            <a:ext cx="4175617" cy="2905614"/>
          </a:xfrm>
          <a:prstGeom prst="rect">
            <a:avLst/>
          </a:prstGeom>
        </p:spPr>
      </p:pic>
      <p:pic>
        <p:nvPicPr>
          <p:cNvPr id="14" name="Picture 13">
            <a:extLst>
              <a:ext uri="{FF2B5EF4-FFF2-40B4-BE49-F238E27FC236}">
                <a16:creationId xmlns:a16="http://schemas.microsoft.com/office/drawing/2014/main" id="{7DFEB3E5-D6D7-ECF2-1608-5A7A69904613}"/>
              </a:ext>
            </a:extLst>
          </p:cNvPr>
          <p:cNvPicPr>
            <a:picLocks noChangeAspect="1"/>
          </p:cNvPicPr>
          <p:nvPr/>
        </p:nvPicPr>
        <p:blipFill>
          <a:blip r:embed="rId4"/>
          <a:stretch>
            <a:fillRect/>
          </a:stretch>
        </p:blipFill>
        <p:spPr>
          <a:xfrm>
            <a:off x="7999339" y="4102834"/>
            <a:ext cx="3683000" cy="1422400"/>
          </a:xfrm>
          <a:prstGeom prst="rect">
            <a:avLst/>
          </a:prstGeom>
        </p:spPr>
      </p:pic>
      <p:sp>
        <p:nvSpPr>
          <p:cNvPr id="15" name="TextBox 14">
            <a:extLst>
              <a:ext uri="{FF2B5EF4-FFF2-40B4-BE49-F238E27FC236}">
                <a16:creationId xmlns:a16="http://schemas.microsoft.com/office/drawing/2014/main" id="{20D9DF8B-08A1-FADA-195A-52F6B4F4F30D}"/>
              </a:ext>
            </a:extLst>
          </p:cNvPr>
          <p:cNvSpPr txBox="1"/>
          <p:nvPr/>
        </p:nvSpPr>
        <p:spPr>
          <a:xfrm>
            <a:off x="8749484" y="6550223"/>
            <a:ext cx="3430491" cy="307777"/>
          </a:xfrm>
          <a:prstGeom prst="rect">
            <a:avLst/>
          </a:prstGeom>
          <a:noFill/>
        </p:spPr>
        <p:txBody>
          <a:bodyPr wrap="none" rtlCol="0">
            <a:spAutoFit/>
          </a:bodyPr>
          <a:lstStyle/>
          <a:p>
            <a:r>
              <a:rPr lang="en-US" sz="1400" dirty="0"/>
              <a:t>Adapted from </a:t>
            </a:r>
            <a:r>
              <a:rPr lang="en-US" sz="1400" dirty="0" err="1"/>
              <a:t>Ree</a:t>
            </a:r>
            <a:r>
              <a:rPr lang="en-US" sz="1400" dirty="0"/>
              <a:t> and </a:t>
            </a:r>
            <a:r>
              <a:rPr lang="en-US" sz="1400" dirty="0" err="1"/>
              <a:t>Hipp</a:t>
            </a:r>
            <a:r>
              <a:rPr lang="en-US" sz="1400" dirty="0"/>
              <a:t>, UChicago, 2021</a:t>
            </a:r>
          </a:p>
        </p:txBody>
      </p:sp>
    </p:spTree>
    <p:extLst>
      <p:ext uri="{BB962C8B-B14F-4D97-AF65-F5344CB8AC3E}">
        <p14:creationId xmlns:p14="http://schemas.microsoft.com/office/powerpoint/2010/main" val="14410169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8854B-505C-99E6-40B9-5E6783DD17D5}"/>
              </a:ext>
            </a:extLst>
          </p:cNvPr>
          <p:cNvSpPr>
            <a:spLocks noGrp="1"/>
          </p:cNvSpPr>
          <p:nvPr>
            <p:ph type="title"/>
          </p:nvPr>
        </p:nvSpPr>
        <p:spPr/>
        <p:txBody>
          <a:bodyPr/>
          <a:lstStyle/>
          <a:p>
            <a:r>
              <a:rPr lang="en-US" dirty="0"/>
              <a:t>Models of DNA evolution</a:t>
            </a:r>
          </a:p>
        </p:txBody>
      </p:sp>
      <p:sp>
        <p:nvSpPr>
          <p:cNvPr id="3" name="Content Placeholder 2">
            <a:extLst>
              <a:ext uri="{FF2B5EF4-FFF2-40B4-BE49-F238E27FC236}">
                <a16:creationId xmlns:a16="http://schemas.microsoft.com/office/drawing/2014/main" id="{ED14E441-C476-8CF6-D9E3-088580F5D1E9}"/>
              </a:ext>
            </a:extLst>
          </p:cNvPr>
          <p:cNvSpPr>
            <a:spLocks noGrp="1"/>
          </p:cNvSpPr>
          <p:nvPr>
            <p:ph idx="1"/>
          </p:nvPr>
        </p:nvSpPr>
        <p:spPr/>
        <p:txBody>
          <a:bodyPr/>
          <a:lstStyle/>
          <a:p>
            <a:r>
              <a:rPr lang="en-US" dirty="0"/>
              <a:t>Markov models that describe relative rates of different changes</a:t>
            </a:r>
          </a:p>
          <a:p>
            <a:pPr lvl="1"/>
            <a:r>
              <a:rPr lang="en-US" dirty="0"/>
              <a:t>JC69 (Jukes and Cantor 1969)</a:t>
            </a:r>
          </a:p>
          <a:p>
            <a:pPr lvl="1"/>
            <a:r>
              <a:rPr lang="en-US" dirty="0"/>
              <a:t>K80 model (Kimura 1980)</a:t>
            </a:r>
          </a:p>
          <a:p>
            <a:pPr lvl="1"/>
            <a:r>
              <a:rPr lang="en-US" dirty="0"/>
              <a:t>K81 model (Kimura 1981)</a:t>
            </a:r>
          </a:p>
          <a:p>
            <a:pPr lvl="1"/>
            <a:r>
              <a:rPr lang="en-US" dirty="0"/>
              <a:t>F81 (</a:t>
            </a:r>
            <a:r>
              <a:rPr lang="en-US" dirty="0" err="1"/>
              <a:t>Felsenstein</a:t>
            </a:r>
            <a:r>
              <a:rPr lang="en-US" dirty="0"/>
              <a:t> 1981)</a:t>
            </a:r>
          </a:p>
          <a:p>
            <a:pPr lvl="1"/>
            <a:r>
              <a:rPr lang="en-US" dirty="0"/>
              <a:t>HKY85 model (Hasegawa, </a:t>
            </a:r>
            <a:r>
              <a:rPr lang="en-US" dirty="0" err="1"/>
              <a:t>Kishino</a:t>
            </a:r>
            <a:r>
              <a:rPr lang="en-US" dirty="0"/>
              <a:t> and Yano 1985)</a:t>
            </a:r>
          </a:p>
          <a:p>
            <a:pPr lvl="1"/>
            <a:r>
              <a:rPr lang="en-US" dirty="0"/>
              <a:t>T92 model (Tamura 1992)</a:t>
            </a:r>
          </a:p>
          <a:p>
            <a:pPr lvl="1"/>
            <a:r>
              <a:rPr lang="en-US" dirty="0"/>
              <a:t>TN93 model (Tamura and </a:t>
            </a:r>
            <a:r>
              <a:rPr lang="en-US" dirty="0" err="1"/>
              <a:t>Nei</a:t>
            </a:r>
            <a:r>
              <a:rPr lang="en-US" dirty="0"/>
              <a:t> 1993)</a:t>
            </a:r>
          </a:p>
          <a:p>
            <a:pPr lvl="1"/>
            <a:r>
              <a:rPr lang="en-US" dirty="0"/>
              <a:t>GTR model (</a:t>
            </a:r>
            <a:r>
              <a:rPr lang="en-US" dirty="0" err="1"/>
              <a:t>Tavaré</a:t>
            </a:r>
            <a:r>
              <a:rPr lang="en-US" dirty="0"/>
              <a:t> 1986)</a:t>
            </a:r>
          </a:p>
          <a:p>
            <a:pPr lvl="1"/>
            <a:r>
              <a:rPr lang="en-US" dirty="0"/>
              <a:t>Yep there’s a lot of them! How do I know what’s best for my data?</a:t>
            </a:r>
          </a:p>
        </p:txBody>
      </p:sp>
    </p:spTree>
    <p:extLst>
      <p:ext uri="{BB962C8B-B14F-4D97-AF65-F5344CB8AC3E}">
        <p14:creationId xmlns:p14="http://schemas.microsoft.com/office/powerpoint/2010/main" val="1796543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D9973E-C147-A6AD-F6D5-D74C554AAC40}"/>
              </a:ext>
            </a:extLst>
          </p:cNvPr>
          <p:cNvSpPr>
            <a:spLocks noGrp="1"/>
          </p:cNvSpPr>
          <p:nvPr>
            <p:ph type="title"/>
          </p:nvPr>
        </p:nvSpPr>
        <p:spPr>
          <a:xfrm>
            <a:off x="190500" y="196735"/>
            <a:ext cx="10515600" cy="1325563"/>
          </a:xfrm>
        </p:spPr>
        <p:txBody>
          <a:bodyPr/>
          <a:lstStyle/>
          <a:p>
            <a:r>
              <a:rPr lang="en-US" dirty="0"/>
              <a:t>Good news, most people don’t need to know the mathematical specifics of these models</a:t>
            </a:r>
          </a:p>
        </p:txBody>
      </p:sp>
      <p:pic>
        <p:nvPicPr>
          <p:cNvPr id="5" name="Content Placeholder 4">
            <a:extLst>
              <a:ext uri="{FF2B5EF4-FFF2-40B4-BE49-F238E27FC236}">
                <a16:creationId xmlns:a16="http://schemas.microsoft.com/office/drawing/2014/main" id="{9B696776-4FFD-8ED2-7F95-617E37BAFBB1}"/>
              </a:ext>
            </a:extLst>
          </p:cNvPr>
          <p:cNvPicPr>
            <a:picLocks noGrp="1" noChangeAspect="1"/>
          </p:cNvPicPr>
          <p:nvPr>
            <p:ph idx="1"/>
          </p:nvPr>
        </p:nvPicPr>
        <p:blipFill>
          <a:blip r:embed="rId2"/>
          <a:stretch>
            <a:fillRect/>
          </a:stretch>
        </p:blipFill>
        <p:spPr>
          <a:xfrm>
            <a:off x="2216834" y="1690688"/>
            <a:ext cx="7095978" cy="4965815"/>
          </a:xfrm>
        </p:spPr>
      </p:pic>
    </p:spTree>
    <p:extLst>
      <p:ext uri="{BB962C8B-B14F-4D97-AF65-F5344CB8AC3E}">
        <p14:creationId xmlns:p14="http://schemas.microsoft.com/office/powerpoint/2010/main" val="17822099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5A3C9CA-F228-8480-D807-CE5B0CA20D73}"/>
              </a:ext>
            </a:extLst>
          </p:cNvPr>
          <p:cNvPicPr>
            <a:picLocks noChangeAspect="1"/>
          </p:cNvPicPr>
          <p:nvPr/>
        </p:nvPicPr>
        <p:blipFill>
          <a:blip r:embed="rId2"/>
          <a:stretch>
            <a:fillRect/>
          </a:stretch>
        </p:blipFill>
        <p:spPr>
          <a:xfrm>
            <a:off x="6630590" y="876460"/>
            <a:ext cx="5125311" cy="4583112"/>
          </a:xfrm>
          <a:prstGeom prst="rect">
            <a:avLst/>
          </a:prstGeom>
        </p:spPr>
      </p:pic>
      <p:sp>
        <p:nvSpPr>
          <p:cNvPr id="2" name="Title 1">
            <a:extLst>
              <a:ext uri="{FF2B5EF4-FFF2-40B4-BE49-F238E27FC236}">
                <a16:creationId xmlns:a16="http://schemas.microsoft.com/office/drawing/2014/main" id="{B119EE34-972C-1731-2B66-E244EB56D738}"/>
              </a:ext>
            </a:extLst>
          </p:cNvPr>
          <p:cNvSpPr>
            <a:spLocks noGrp="1"/>
          </p:cNvSpPr>
          <p:nvPr>
            <p:ph type="title"/>
          </p:nvPr>
        </p:nvSpPr>
        <p:spPr>
          <a:xfrm>
            <a:off x="241700" y="257741"/>
            <a:ext cx="10515600" cy="1325563"/>
          </a:xfrm>
        </p:spPr>
        <p:txBody>
          <a:bodyPr/>
          <a:lstStyle/>
          <a:p>
            <a:r>
              <a:rPr lang="en-US" dirty="0"/>
              <a:t>Model selection</a:t>
            </a:r>
          </a:p>
        </p:txBody>
      </p:sp>
      <p:sp>
        <p:nvSpPr>
          <p:cNvPr id="8" name="TextBox 7">
            <a:extLst>
              <a:ext uri="{FF2B5EF4-FFF2-40B4-BE49-F238E27FC236}">
                <a16:creationId xmlns:a16="http://schemas.microsoft.com/office/drawing/2014/main" id="{8FDBADD6-F95B-6223-FD1D-A3DB8B03BED9}"/>
              </a:ext>
            </a:extLst>
          </p:cNvPr>
          <p:cNvSpPr txBox="1"/>
          <p:nvPr/>
        </p:nvSpPr>
        <p:spPr>
          <a:xfrm>
            <a:off x="7856902" y="6488668"/>
            <a:ext cx="4335098" cy="369332"/>
          </a:xfrm>
          <a:prstGeom prst="rect">
            <a:avLst/>
          </a:prstGeom>
          <a:noFill/>
        </p:spPr>
        <p:txBody>
          <a:bodyPr wrap="none" rtlCol="0">
            <a:spAutoFit/>
          </a:bodyPr>
          <a:lstStyle/>
          <a:p>
            <a:r>
              <a:rPr lang="en-US" dirty="0"/>
              <a:t>Adapted from </a:t>
            </a:r>
            <a:r>
              <a:rPr lang="en-US" dirty="0" err="1"/>
              <a:t>Ree</a:t>
            </a:r>
            <a:r>
              <a:rPr lang="en-US" dirty="0"/>
              <a:t> and </a:t>
            </a:r>
            <a:r>
              <a:rPr lang="en-US" dirty="0" err="1"/>
              <a:t>Hipp</a:t>
            </a:r>
            <a:r>
              <a:rPr lang="en-US" dirty="0"/>
              <a:t>, UChicago, 2021</a:t>
            </a:r>
          </a:p>
        </p:txBody>
      </p:sp>
      <p:sp>
        <p:nvSpPr>
          <p:cNvPr id="9" name="TextBox 8">
            <a:extLst>
              <a:ext uri="{FF2B5EF4-FFF2-40B4-BE49-F238E27FC236}">
                <a16:creationId xmlns:a16="http://schemas.microsoft.com/office/drawing/2014/main" id="{5266AF47-14AA-C230-820F-61DD1BD2B864}"/>
              </a:ext>
            </a:extLst>
          </p:cNvPr>
          <p:cNvSpPr txBox="1"/>
          <p:nvPr/>
        </p:nvSpPr>
        <p:spPr>
          <a:xfrm>
            <a:off x="241700" y="3935740"/>
            <a:ext cx="7101635" cy="1631216"/>
          </a:xfrm>
          <a:prstGeom prst="rect">
            <a:avLst/>
          </a:prstGeom>
          <a:noFill/>
        </p:spPr>
        <p:txBody>
          <a:bodyPr wrap="square" rtlCol="0">
            <a:spAutoFit/>
          </a:bodyPr>
          <a:lstStyle/>
          <a:p>
            <a:r>
              <a:rPr lang="en-US" sz="2000" dirty="0"/>
              <a:t>Model testing will give you BIC and AIC score</a:t>
            </a:r>
          </a:p>
          <a:p>
            <a:pPr marL="285750" indent="-285750">
              <a:buFont typeface="Arial" panose="020B0604020202020204" pitchFamily="34" charset="0"/>
              <a:buChar char="•"/>
            </a:pPr>
            <a:r>
              <a:rPr lang="en-US" sz="2000" dirty="0"/>
              <a:t>AIC score: tries to select the model that most adequately describes an unknown, high dimensional reality</a:t>
            </a:r>
          </a:p>
          <a:p>
            <a:pPr marL="285750" indent="-285750">
              <a:buFont typeface="Arial" panose="020B0604020202020204" pitchFamily="34" charset="0"/>
              <a:buChar char="•"/>
            </a:pPr>
            <a:r>
              <a:rPr lang="en-US" sz="2000" dirty="0"/>
              <a:t>BIC score: tries to find the TRUE model among the set of candidates</a:t>
            </a:r>
          </a:p>
        </p:txBody>
      </p:sp>
      <p:sp>
        <p:nvSpPr>
          <p:cNvPr id="10" name="TextBox 9">
            <a:extLst>
              <a:ext uri="{FF2B5EF4-FFF2-40B4-BE49-F238E27FC236}">
                <a16:creationId xmlns:a16="http://schemas.microsoft.com/office/drawing/2014/main" id="{5026C908-B40D-7D8D-5D72-847786584207}"/>
              </a:ext>
            </a:extLst>
          </p:cNvPr>
          <p:cNvSpPr txBox="1"/>
          <p:nvPr/>
        </p:nvSpPr>
        <p:spPr>
          <a:xfrm>
            <a:off x="241700" y="1690688"/>
            <a:ext cx="6026834" cy="2246769"/>
          </a:xfrm>
          <a:prstGeom prst="rect">
            <a:avLst/>
          </a:prstGeom>
          <a:noFill/>
        </p:spPr>
        <p:txBody>
          <a:bodyPr wrap="square" rtlCol="0">
            <a:spAutoFit/>
          </a:bodyPr>
          <a:lstStyle/>
          <a:p>
            <a:r>
              <a:rPr lang="en-US" sz="2000" dirty="0"/>
              <a:t>More parameters means higher likelihood, but is the increase in likelihood necessary? Adds much more complexity</a:t>
            </a:r>
          </a:p>
          <a:p>
            <a:pPr marL="285750" indent="-285750">
              <a:buFont typeface="Arial" panose="020B0604020202020204" pitchFamily="34" charset="0"/>
              <a:buChar char="•"/>
            </a:pPr>
            <a:r>
              <a:rPr lang="en-US" sz="2000" dirty="0"/>
              <a:t>Programs will use statistical methods to answer this question using Akaike Information Criteria (AIC), Bayesian Information Criterion (BIC), likelihood ratio tests, etc.</a:t>
            </a:r>
          </a:p>
        </p:txBody>
      </p:sp>
    </p:spTree>
    <p:extLst>
      <p:ext uri="{BB962C8B-B14F-4D97-AF65-F5344CB8AC3E}">
        <p14:creationId xmlns:p14="http://schemas.microsoft.com/office/powerpoint/2010/main" val="2607609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41CAB71-4514-9698-7152-45B4993E3CE4}"/>
              </a:ext>
            </a:extLst>
          </p:cNvPr>
          <p:cNvSpPr>
            <a:spLocks noGrp="1"/>
          </p:cNvSpPr>
          <p:nvPr>
            <p:ph type="title"/>
          </p:nvPr>
        </p:nvSpPr>
        <p:spPr>
          <a:xfrm>
            <a:off x="234290" y="155276"/>
            <a:ext cx="10515600" cy="1325563"/>
          </a:xfrm>
        </p:spPr>
        <p:txBody>
          <a:bodyPr/>
          <a:lstStyle/>
          <a:p>
            <a:r>
              <a:rPr lang="en-US" dirty="0"/>
              <a:t>What is a phylogeny?</a:t>
            </a:r>
          </a:p>
        </p:txBody>
      </p:sp>
      <p:pic>
        <p:nvPicPr>
          <p:cNvPr id="1028" name="Picture 4" descr="The literal tree of life is useful, updatable and already needs updates -  Science in the News">
            <a:extLst>
              <a:ext uri="{FF2B5EF4-FFF2-40B4-BE49-F238E27FC236}">
                <a16:creationId xmlns:a16="http://schemas.microsoft.com/office/drawing/2014/main" id="{97B1E9E5-9F34-314C-AA5B-4F3A16487D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6165" y="1150277"/>
            <a:ext cx="5624423" cy="5552447"/>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Darwin's finches - Wikipedia">
            <a:extLst>
              <a:ext uri="{FF2B5EF4-FFF2-40B4-BE49-F238E27FC236}">
                <a16:creationId xmlns:a16="http://schemas.microsoft.com/office/drawing/2014/main" id="{3EC24E5F-F370-177A-C051-F4EEC5086F1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67865" y="1348782"/>
            <a:ext cx="5524135" cy="41604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14651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062F4EC1-58EE-A124-E992-149FE0293330}"/>
              </a:ext>
            </a:extLst>
          </p:cNvPr>
          <p:cNvPicPr>
            <a:picLocks noGrp="1" noChangeAspect="1"/>
          </p:cNvPicPr>
          <p:nvPr>
            <p:ph idx="1"/>
          </p:nvPr>
        </p:nvPicPr>
        <p:blipFill>
          <a:blip r:embed="rId3"/>
          <a:stretch>
            <a:fillRect/>
          </a:stretch>
        </p:blipFill>
        <p:spPr>
          <a:xfrm>
            <a:off x="319702" y="677814"/>
            <a:ext cx="6131387" cy="5272820"/>
          </a:xfrm>
        </p:spPr>
      </p:pic>
      <p:pic>
        <p:nvPicPr>
          <p:cNvPr id="8" name="Picture 7" descr="Graphical user interface, text, application, email&#10;&#10;Description automatically generated">
            <a:extLst>
              <a:ext uri="{FF2B5EF4-FFF2-40B4-BE49-F238E27FC236}">
                <a16:creationId xmlns:a16="http://schemas.microsoft.com/office/drawing/2014/main" id="{F7D3B556-79C8-EA22-A103-E2B85ACE6433}"/>
              </a:ext>
            </a:extLst>
          </p:cNvPr>
          <p:cNvPicPr>
            <a:picLocks noChangeAspect="1"/>
          </p:cNvPicPr>
          <p:nvPr/>
        </p:nvPicPr>
        <p:blipFill>
          <a:blip r:embed="rId4"/>
          <a:stretch>
            <a:fillRect/>
          </a:stretch>
        </p:blipFill>
        <p:spPr>
          <a:xfrm>
            <a:off x="6556664" y="2131182"/>
            <a:ext cx="5315634" cy="1814909"/>
          </a:xfrm>
          <a:prstGeom prst="rect">
            <a:avLst/>
          </a:prstGeom>
        </p:spPr>
      </p:pic>
    </p:spTree>
    <p:extLst>
      <p:ext uri="{BB962C8B-B14F-4D97-AF65-F5344CB8AC3E}">
        <p14:creationId xmlns:p14="http://schemas.microsoft.com/office/powerpoint/2010/main" val="37749565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4E3FE5-26E3-297D-4B0D-5D407CC367D4}"/>
              </a:ext>
            </a:extLst>
          </p:cNvPr>
          <p:cNvSpPr>
            <a:spLocks noGrp="1"/>
          </p:cNvSpPr>
          <p:nvPr>
            <p:ph type="title"/>
          </p:nvPr>
        </p:nvSpPr>
        <p:spPr>
          <a:xfrm>
            <a:off x="361950" y="18255"/>
            <a:ext cx="3829050" cy="2613025"/>
          </a:xfrm>
        </p:spPr>
        <p:txBody>
          <a:bodyPr>
            <a:normAutofit/>
          </a:bodyPr>
          <a:lstStyle/>
          <a:p>
            <a:r>
              <a:rPr lang="en-US" dirty="0"/>
              <a:t>Rate heterogeneity across sites</a:t>
            </a:r>
          </a:p>
        </p:txBody>
      </p:sp>
      <p:sp>
        <p:nvSpPr>
          <p:cNvPr id="3" name="Content Placeholder 2">
            <a:extLst>
              <a:ext uri="{FF2B5EF4-FFF2-40B4-BE49-F238E27FC236}">
                <a16:creationId xmlns:a16="http://schemas.microsoft.com/office/drawing/2014/main" id="{5313360A-0DF0-1C8E-B89C-76E7EA387BA5}"/>
              </a:ext>
            </a:extLst>
          </p:cNvPr>
          <p:cNvSpPr>
            <a:spLocks noGrp="1"/>
          </p:cNvSpPr>
          <p:nvPr>
            <p:ph idx="1"/>
          </p:nvPr>
        </p:nvSpPr>
        <p:spPr>
          <a:xfrm>
            <a:off x="600075" y="2835275"/>
            <a:ext cx="3352800" cy="2613025"/>
          </a:xfrm>
        </p:spPr>
        <p:txBody>
          <a:bodyPr/>
          <a:lstStyle/>
          <a:p>
            <a:r>
              <a:rPr lang="en-US" dirty="0"/>
              <a:t>Do we expect all sites in an alignment to evolve at the same rate? What kind events would affect this?</a:t>
            </a:r>
          </a:p>
        </p:txBody>
      </p:sp>
      <p:pic>
        <p:nvPicPr>
          <p:cNvPr id="5122" name="Picture 2" descr="Fragments of alignments of simulated sequences. Simulations were done... |  Download Scientific Diagram">
            <a:extLst>
              <a:ext uri="{FF2B5EF4-FFF2-40B4-BE49-F238E27FC236}">
                <a16:creationId xmlns:a16="http://schemas.microsoft.com/office/drawing/2014/main" id="{C6F24F47-41EF-D453-5167-1CE2596742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83157" y="319087"/>
            <a:ext cx="7508843" cy="6219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58960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4E3FE5-26E3-297D-4B0D-5D407CC367D4}"/>
              </a:ext>
            </a:extLst>
          </p:cNvPr>
          <p:cNvSpPr>
            <a:spLocks noGrp="1"/>
          </p:cNvSpPr>
          <p:nvPr>
            <p:ph type="title"/>
          </p:nvPr>
        </p:nvSpPr>
        <p:spPr>
          <a:xfrm>
            <a:off x="228600" y="0"/>
            <a:ext cx="10515600" cy="1325563"/>
          </a:xfrm>
        </p:spPr>
        <p:txBody>
          <a:bodyPr/>
          <a:lstStyle/>
          <a:p>
            <a:r>
              <a:rPr lang="en-US" dirty="0"/>
              <a:t>Rate heterogeneity across sites</a:t>
            </a:r>
          </a:p>
        </p:txBody>
      </p:sp>
      <p:sp>
        <p:nvSpPr>
          <p:cNvPr id="3" name="Content Placeholder 2">
            <a:extLst>
              <a:ext uri="{FF2B5EF4-FFF2-40B4-BE49-F238E27FC236}">
                <a16:creationId xmlns:a16="http://schemas.microsoft.com/office/drawing/2014/main" id="{5313360A-0DF0-1C8E-B89C-76E7EA387BA5}"/>
              </a:ext>
            </a:extLst>
          </p:cNvPr>
          <p:cNvSpPr>
            <a:spLocks noGrp="1"/>
          </p:cNvSpPr>
          <p:nvPr>
            <p:ph idx="1"/>
          </p:nvPr>
        </p:nvSpPr>
        <p:spPr>
          <a:xfrm>
            <a:off x="285750" y="1501775"/>
            <a:ext cx="6457950" cy="4351338"/>
          </a:xfrm>
        </p:spPr>
        <p:txBody>
          <a:bodyPr/>
          <a:lstStyle/>
          <a:p>
            <a:r>
              <a:rPr lang="en-US" dirty="0"/>
              <a:t>Changes in rate heterogeneity: </a:t>
            </a:r>
          </a:p>
          <a:p>
            <a:pPr lvl="1"/>
            <a:r>
              <a:rPr lang="en-US" dirty="0"/>
              <a:t>Codon positions</a:t>
            </a:r>
          </a:p>
          <a:p>
            <a:pPr lvl="1"/>
            <a:r>
              <a:rPr lang="en-US" dirty="0"/>
              <a:t>Exons (coding regions) versus introns (non-coding regions)</a:t>
            </a:r>
          </a:p>
          <a:p>
            <a:pPr lvl="1"/>
            <a:r>
              <a:rPr lang="en-US" dirty="0"/>
              <a:t>Housekeeping genes versus non-functional genes</a:t>
            </a:r>
          </a:p>
          <a:p>
            <a:pPr lvl="1"/>
            <a:r>
              <a:rPr lang="en-US" dirty="0"/>
              <a:t>Structure in RNA (stems vs. loops)</a:t>
            </a:r>
          </a:p>
          <a:p>
            <a:pPr lvl="1"/>
            <a:endParaRPr lang="en-US" dirty="0"/>
          </a:p>
          <a:p>
            <a:pPr marL="457200" lvl="1" indent="0">
              <a:buNone/>
            </a:pPr>
            <a:r>
              <a:rPr lang="en-US" dirty="0"/>
              <a:t>We can make inference about selection from these values, but makes things much more complicated</a:t>
            </a:r>
          </a:p>
        </p:txBody>
      </p:sp>
      <p:sp>
        <p:nvSpPr>
          <p:cNvPr id="4" name="TextBox 3">
            <a:extLst>
              <a:ext uri="{FF2B5EF4-FFF2-40B4-BE49-F238E27FC236}">
                <a16:creationId xmlns:a16="http://schemas.microsoft.com/office/drawing/2014/main" id="{2FDBC014-38A3-11AA-BCC1-E517CA43E98C}"/>
              </a:ext>
            </a:extLst>
          </p:cNvPr>
          <p:cNvSpPr txBox="1"/>
          <p:nvPr/>
        </p:nvSpPr>
        <p:spPr>
          <a:xfrm>
            <a:off x="7856902" y="6488668"/>
            <a:ext cx="4335098" cy="369332"/>
          </a:xfrm>
          <a:prstGeom prst="rect">
            <a:avLst/>
          </a:prstGeom>
          <a:noFill/>
        </p:spPr>
        <p:txBody>
          <a:bodyPr wrap="none" rtlCol="0">
            <a:spAutoFit/>
          </a:bodyPr>
          <a:lstStyle/>
          <a:p>
            <a:r>
              <a:rPr lang="en-US" dirty="0"/>
              <a:t>Adapted from </a:t>
            </a:r>
            <a:r>
              <a:rPr lang="en-US" dirty="0" err="1"/>
              <a:t>Ree</a:t>
            </a:r>
            <a:r>
              <a:rPr lang="en-US" dirty="0"/>
              <a:t> and </a:t>
            </a:r>
            <a:r>
              <a:rPr lang="en-US" dirty="0" err="1"/>
              <a:t>Hipp</a:t>
            </a:r>
            <a:r>
              <a:rPr lang="en-US" dirty="0"/>
              <a:t>, UChicago, 2021</a:t>
            </a:r>
          </a:p>
        </p:txBody>
      </p:sp>
      <p:pic>
        <p:nvPicPr>
          <p:cNvPr id="6146" name="Picture 2" descr="Confused Math Lady (4080x2663px) : r/MemeRestoration">
            <a:extLst>
              <a:ext uri="{FF2B5EF4-FFF2-40B4-BE49-F238E27FC236}">
                <a16:creationId xmlns:a16="http://schemas.microsoft.com/office/drawing/2014/main" id="{BC3F780C-DD4D-07BC-2CE7-B74134058D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15110" y="1800225"/>
            <a:ext cx="4991140" cy="3257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73329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icture containing table&#10;&#10;Description automatically generated">
            <a:extLst>
              <a:ext uri="{FF2B5EF4-FFF2-40B4-BE49-F238E27FC236}">
                <a16:creationId xmlns:a16="http://schemas.microsoft.com/office/drawing/2014/main" id="{62F7E7C8-9476-F4BE-8CFF-375E0C902BE3}"/>
              </a:ext>
            </a:extLst>
          </p:cNvPr>
          <p:cNvPicPr>
            <a:picLocks noGrp="1" noChangeAspect="1"/>
          </p:cNvPicPr>
          <p:nvPr>
            <p:ph idx="1"/>
          </p:nvPr>
        </p:nvPicPr>
        <p:blipFill>
          <a:blip r:embed="rId2"/>
          <a:stretch>
            <a:fillRect/>
          </a:stretch>
        </p:blipFill>
        <p:spPr>
          <a:xfrm>
            <a:off x="788047" y="434180"/>
            <a:ext cx="10845318" cy="5738020"/>
          </a:xfrm>
        </p:spPr>
      </p:pic>
      <p:sp>
        <p:nvSpPr>
          <p:cNvPr id="6" name="TextBox 5">
            <a:extLst>
              <a:ext uri="{FF2B5EF4-FFF2-40B4-BE49-F238E27FC236}">
                <a16:creationId xmlns:a16="http://schemas.microsoft.com/office/drawing/2014/main" id="{E67CE1E9-0EFC-A604-4B73-231D207CB571}"/>
              </a:ext>
            </a:extLst>
          </p:cNvPr>
          <p:cNvSpPr txBox="1"/>
          <p:nvPr/>
        </p:nvSpPr>
        <p:spPr>
          <a:xfrm>
            <a:off x="10683254" y="6488668"/>
            <a:ext cx="1508746" cy="369332"/>
          </a:xfrm>
          <a:prstGeom prst="rect">
            <a:avLst/>
          </a:prstGeom>
          <a:noFill/>
        </p:spPr>
        <p:txBody>
          <a:bodyPr wrap="none" rtlCol="0">
            <a:spAutoFit/>
          </a:bodyPr>
          <a:lstStyle/>
          <a:p>
            <a:r>
              <a:rPr lang="en-US" dirty="0"/>
              <a:t>IQ-TREE, 2022</a:t>
            </a:r>
          </a:p>
        </p:txBody>
      </p:sp>
    </p:spTree>
    <p:extLst>
      <p:ext uri="{BB962C8B-B14F-4D97-AF65-F5344CB8AC3E}">
        <p14:creationId xmlns:p14="http://schemas.microsoft.com/office/powerpoint/2010/main" val="26829875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E9B86-088F-FC08-1371-79AA87B06337}"/>
              </a:ext>
            </a:extLst>
          </p:cNvPr>
          <p:cNvSpPr>
            <a:spLocks noGrp="1"/>
          </p:cNvSpPr>
          <p:nvPr>
            <p:ph type="title"/>
          </p:nvPr>
        </p:nvSpPr>
        <p:spPr/>
        <p:txBody>
          <a:bodyPr/>
          <a:lstStyle/>
          <a:p>
            <a:r>
              <a:rPr lang="en-US" dirty="0" err="1"/>
              <a:t>Felsenstein</a:t>
            </a:r>
            <a:r>
              <a:rPr lang="en-US" dirty="0"/>
              <a:t> zone</a:t>
            </a:r>
          </a:p>
        </p:txBody>
      </p:sp>
      <p:sp>
        <p:nvSpPr>
          <p:cNvPr id="3" name="Content Placeholder 2">
            <a:extLst>
              <a:ext uri="{FF2B5EF4-FFF2-40B4-BE49-F238E27FC236}">
                <a16:creationId xmlns:a16="http://schemas.microsoft.com/office/drawing/2014/main" id="{72830C39-E063-B546-C384-6D42505EECAA}"/>
              </a:ext>
            </a:extLst>
          </p:cNvPr>
          <p:cNvSpPr>
            <a:spLocks noGrp="1"/>
          </p:cNvSpPr>
          <p:nvPr>
            <p:ph idx="1"/>
          </p:nvPr>
        </p:nvSpPr>
        <p:spPr>
          <a:xfrm>
            <a:off x="838200" y="1505243"/>
            <a:ext cx="10515600" cy="4671720"/>
          </a:xfrm>
        </p:spPr>
        <p:txBody>
          <a:bodyPr/>
          <a:lstStyle/>
          <a:p>
            <a:r>
              <a:rPr lang="en-US" dirty="0"/>
              <a:t>Branch lengths for which parsimony confidently infers the wrong topology, these can affect bootstrap values</a:t>
            </a:r>
          </a:p>
          <a:p>
            <a:pPr lvl="1"/>
            <a:endParaRPr lang="en-US" dirty="0"/>
          </a:p>
        </p:txBody>
      </p:sp>
      <p:pic>
        <p:nvPicPr>
          <p:cNvPr id="5" name="Picture 4" descr="A picture containing text, watch, clock&#10;&#10;Description automatically generated">
            <a:extLst>
              <a:ext uri="{FF2B5EF4-FFF2-40B4-BE49-F238E27FC236}">
                <a16:creationId xmlns:a16="http://schemas.microsoft.com/office/drawing/2014/main" id="{899879BE-09CD-21C9-620D-0C7C354552AE}"/>
              </a:ext>
            </a:extLst>
          </p:cNvPr>
          <p:cNvPicPr>
            <a:picLocks noChangeAspect="1"/>
          </p:cNvPicPr>
          <p:nvPr/>
        </p:nvPicPr>
        <p:blipFill>
          <a:blip r:embed="rId2"/>
          <a:stretch>
            <a:fillRect/>
          </a:stretch>
        </p:blipFill>
        <p:spPr>
          <a:xfrm>
            <a:off x="618729" y="2399286"/>
            <a:ext cx="6191158" cy="2059428"/>
          </a:xfrm>
          <a:prstGeom prst="rect">
            <a:avLst/>
          </a:prstGeom>
        </p:spPr>
      </p:pic>
      <p:pic>
        <p:nvPicPr>
          <p:cNvPr id="7" name="Picture 6">
            <a:extLst>
              <a:ext uri="{FF2B5EF4-FFF2-40B4-BE49-F238E27FC236}">
                <a16:creationId xmlns:a16="http://schemas.microsoft.com/office/drawing/2014/main" id="{00FC94AE-6894-EC43-E3DD-057F5EBA593D}"/>
              </a:ext>
            </a:extLst>
          </p:cNvPr>
          <p:cNvPicPr>
            <a:picLocks noChangeAspect="1"/>
          </p:cNvPicPr>
          <p:nvPr/>
        </p:nvPicPr>
        <p:blipFill>
          <a:blip r:embed="rId3"/>
          <a:stretch>
            <a:fillRect/>
          </a:stretch>
        </p:blipFill>
        <p:spPr>
          <a:xfrm>
            <a:off x="6809887" y="2301557"/>
            <a:ext cx="5246175" cy="3925140"/>
          </a:xfrm>
          <a:prstGeom prst="rect">
            <a:avLst/>
          </a:prstGeom>
        </p:spPr>
      </p:pic>
      <p:pic>
        <p:nvPicPr>
          <p:cNvPr id="9" name="Picture 8" descr="Graphical user interface, text&#10;&#10;Description automatically generated">
            <a:extLst>
              <a:ext uri="{FF2B5EF4-FFF2-40B4-BE49-F238E27FC236}">
                <a16:creationId xmlns:a16="http://schemas.microsoft.com/office/drawing/2014/main" id="{01BCCB69-5667-3747-0127-E692DB585B9F}"/>
              </a:ext>
            </a:extLst>
          </p:cNvPr>
          <p:cNvPicPr>
            <a:picLocks noChangeAspect="1"/>
          </p:cNvPicPr>
          <p:nvPr/>
        </p:nvPicPr>
        <p:blipFill>
          <a:blip r:embed="rId4"/>
          <a:stretch>
            <a:fillRect/>
          </a:stretch>
        </p:blipFill>
        <p:spPr>
          <a:xfrm>
            <a:off x="307487" y="4458714"/>
            <a:ext cx="6502400" cy="1562100"/>
          </a:xfrm>
          <a:prstGeom prst="rect">
            <a:avLst/>
          </a:prstGeom>
        </p:spPr>
      </p:pic>
      <p:sp>
        <p:nvSpPr>
          <p:cNvPr id="10" name="TextBox 9">
            <a:extLst>
              <a:ext uri="{FF2B5EF4-FFF2-40B4-BE49-F238E27FC236}">
                <a16:creationId xmlns:a16="http://schemas.microsoft.com/office/drawing/2014/main" id="{EAE7DF4C-3B06-44EE-66A9-8A26B439EF53}"/>
              </a:ext>
            </a:extLst>
          </p:cNvPr>
          <p:cNvSpPr txBox="1"/>
          <p:nvPr/>
        </p:nvSpPr>
        <p:spPr>
          <a:xfrm>
            <a:off x="7856902" y="6488668"/>
            <a:ext cx="4335098" cy="369332"/>
          </a:xfrm>
          <a:prstGeom prst="rect">
            <a:avLst/>
          </a:prstGeom>
          <a:noFill/>
        </p:spPr>
        <p:txBody>
          <a:bodyPr wrap="none" rtlCol="0">
            <a:spAutoFit/>
          </a:bodyPr>
          <a:lstStyle/>
          <a:p>
            <a:r>
              <a:rPr lang="en-US" dirty="0"/>
              <a:t>Adapted from </a:t>
            </a:r>
            <a:r>
              <a:rPr lang="en-US" dirty="0" err="1"/>
              <a:t>Ree</a:t>
            </a:r>
            <a:r>
              <a:rPr lang="en-US" dirty="0"/>
              <a:t> and </a:t>
            </a:r>
            <a:r>
              <a:rPr lang="en-US" dirty="0" err="1"/>
              <a:t>Hipp</a:t>
            </a:r>
            <a:r>
              <a:rPr lang="en-US" dirty="0"/>
              <a:t>, UChicago, 2021</a:t>
            </a:r>
          </a:p>
        </p:txBody>
      </p:sp>
    </p:spTree>
    <p:extLst>
      <p:ext uri="{BB962C8B-B14F-4D97-AF65-F5344CB8AC3E}">
        <p14:creationId xmlns:p14="http://schemas.microsoft.com/office/powerpoint/2010/main" val="34785300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5327BB-5EF3-04E2-5CD1-DA53B5AAE990}"/>
              </a:ext>
            </a:extLst>
          </p:cNvPr>
          <p:cNvSpPr>
            <a:spLocks noGrp="1"/>
          </p:cNvSpPr>
          <p:nvPr>
            <p:ph type="title"/>
          </p:nvPr>
        </p:nvSpPr>
        <p:spPr/>
        <p:txBody>
          <a:bodyPr/>
          <a:lstStyle/>
          <a:p>
            <a:r>
              <a:rPr lang="en-US" dirty="0"/>
              <a:t>Bootstrapping</a:t>
            </a:r>
          </a:p>
        </p:txBody>
      </p:sp>
      <p:sp>
        <p:nvSpPr>
          <p:cNvPr id="3" name="Content Placeholder 2">
            <a:extLst>
              <a:ext uri="{FF2B5EF4-FFF2-40B4-BE49-F238E27FC236}">
                <a16:creationId xmlns:a16="http://schemas.microsoft.com/office/drawing/2014/main" id="{197A8EEC-BB07-C13B-5D38-C3F820178D86}"/>
              </a:ext>
            </a:extLst>
          </p:cNvPr>
          <p:cNvSpPr>
            <a:spLocks noGrp="1"/>
          </p:cNvSpPr>
          <p:nvPr>
            <p:ph idx="1"/>
          </p:nvPr>
        </p:nvSpPr>
        <p:spPr>
          <a:xfrm>
            <a:off x="384046" y="1654883"/>
            <a:ext cx="6227768" cy="3548233"/>
          </a:xfrm>
        </p:spPr>
        <p:txBody>
          <a:bodyPr/>
          <a:lstStyle/>
          <a:p>
            <a:r>
              <a:rPr lang="en-US" dirty="0"/>
              <a:t>Specify number of replicates: how many times does the test replicate the original sequence alignment?</a:t>
            </a:r>
          </a:p>
          <a:p>
            <a:r>
              <a:rPr lang="en-US" dirty="0"/>
              <a:t>Standard in MEGA is 500 replicates, 1000 is better but takes longer</a:t>
            </a:r>
          </a:p>
        </p:txBody>
      </p:sp>
      <p:pic>
        <p:nvPicPr>
          <p:cNvPr id="5" name="Picture 4">
            <a:extLst>
              <a:ext uri="{FF2B5EF4-FFF2-40B4-BE49-F238E27FC236}">
                <a16:creationId xmlns:a16="http://schemas.microsoft.com/office/drawing/2014/main" id="{7B8EB625-5974-3059-B846-4715C191CA5C}"/>
              </a:ext>
            </a:extLst>
          </p:cNvPr>
          <p:cNvPicPr>
            <a:picLocks noChangeAspect="1"/>
          </p:cNvPicPr>
          <p:nvPr/>
        </p:nvPicPr>
        <p:blipFill>
          <a:blip r:embed="rId2"/>
          <a:stretch>
            <a:fillRect/>
          </a:stretch>
        </p:blipFill>
        <p:spPr>
          <a:xfrm>
            <a:off x="6933500" y="133643"/>
            <a:ext cx="5059217" cy="5282418"/>
          </a:xfrm>
          <a:prstGeom prst="rect">
            <a:avLst/>
          </a:prstGeom>
        </p:spPr>
      </p:pic>
      <p:pic>
        <p:nvPicPr>
          <p:cNvPr id="6" name="Picture 5">
            <a:extLst>
              <a:ext uri="{FF2B5EF4-FFF2-40B4-BE49-F238E27FC236}">
                <a16:creationId xmlns:a16="http://schemas.microsoft.com/office/drawing/2014/main" id="{75F958CF-8865-C3D8-4A4C-0A4B72A5F147}"/>
              </a:ext>
            </a:extLst>
          </p:cNvPr>
          <p:cNvPicPr>
            <a:picLocks noChangeAspect="1"/>
          </p:cNvPicPr>
          <p:nvPr/>
        </p:nvPicPr>
        <p:blipFill>
          <a:blip r:embed="rId3"/>
          <a:stretch>
            <a:fillRect/>
          </a:stretch>
        </p:blipFill>
        <p:spPr>
          <a:xfrm>
            <a:off x="2280489" y="4198619"/>
            <a:ext cx="2434883" cy="2434883"/>
          </a:xfrm>
          <a:prstGeom prst="rect">
            <a:avLst/>
          </a:prstGeom>
        </p:spPr>
      </p:pic>
    </p:spTree>
    <p:extLst>
      <p:ext uri="{BB962C8B-B14F-4D97-AF65-F5344CB8AC3E}">
        <p14:creationId xmlns:p14="http://schemas.microsoft.com/office/powerpoint/2010/main" val="18978144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E12356-484C-E15F-751F-3871F5848DBB}"/>
              </a:ext>
            </a:extLst>
          </p:cNvPr>
          <p:cNvSpPr>
            <a:spLocks noGrp="1"/>
          </p:cNvSpPr>
          <p:nvPr>
            <p:ph type="title"/>
          </p:nvPr>
        </p:nvSpPr>
        <p:spPr>
          <a:xfrm>
            <a:off x="196557" y="81756"/>
            <a:ext cx="10515600" cy="1325563"/>
          </a:xfrm>
        </p:spPr>
        <p:txBody>
          <a:bodyPr/>
          <a:lstStyle/>
          <a:p>
            <a:r>
              <a:rPr lang="en-US" dirty="0"/>
              <a:t>Warnings and limitations</a:t>
            </a:r>
          </a:p>
        </p:txBody>
      </p:sp>
      <p:sp>
        <p:nvSpPr>
          <p:cNvPr id="3" name="Content Placeholder 2">
            <a:extLst>
              <a:ext uri="{FF2B5EF4-FFF2-40B4-BE49-F238E27FC236}">
                <a16:creationId xmlns:a16="http://schemas.microsoft.com/office/drawing/2014/main" id="{E339477C-C3E8-5F76-DAA1-3D13E8BA553D}"/>
              </a:ext>
            </a:extLst>
          </p:cNvPr>
          <p:cNvSpPr>
            <a:spLocks noGrp="1"/>
          </p:cNvSpPr>
          <p:nvPr>
            <p:ph idx="1"/>
          </p:nvPr>
        </p:nvSpPr>
        <p:spPr>
          <a:xfrm>
            <a:off x="196557" y="1558424"/>
            <a:ext cx="6026443" cy="4307889"/>
          </a:xfrm>
        </p:spPr>
        <p:txBody>
          <a:bodyPr/>
          <a:lstStyle/>
          <a:p>
            <a:r>
              <a:rPr lang="en-US" dirty="0"/>
              <a:t>Building phylogenies takes a LONG time, larger ones can take up to a week to run and Bayesian phylogenies can run for months, so a computing cluster is almost necessary for this</a:t>
            </a:r>
          </a:p>
          <a:p>
            <a:r>
              <a:rPr lang="en-US" dirty="0"/>
              <a:t>Without a proper outgroup or root, a phylogeny doesn’t tell you much about order of descent </a:t>
            </a:r>
          </a:p>
          <a:p>
            <a:r>
              <a:rPr lang="en-US" b="1" dirty="0"/>
              <a:t>Why was it so hard to make phylogenies for SARS-CoV-2?</a:t>
            </a:r>
          </a:p>
          <a:p>
            <a:endParaRPr lang="en-US" dirty="0"/>
          </a:p>
        </p:txBody>
      </p:sp>
      <p:pic>
        <p:nvPicPr>
          <p:cNvPr id="5" name="Picture 4" descr="Graphical user interface, application&#10;&#10;Description automatically generated">
            <a:extLst>
              <a:ext uri="{FF2B5EF4-FFF2-40B4-BE49-F238E27FC236}">
                <a16:creationId xmlns:a16="http://schemas.microsoft.com/office/drawing/2014/main" id="{7ABB4C1D-E12F-6F28-D6C6-B07653CE76F2}"/>
              </a:ext>
            </a:extLst>
          </p:cNvPr>
          <p:cNvPicPr>
            <a:picLocks noChangeAspect="1"/>
          </p:cNvPicPr>
          <p:nvPr/>
        </p:nvPicPr>
        <p:blipFill>
          <a:blip r:embed="rId2"/>
          <a:stretch>
            <a:fillRect/>
          </a:stretch>
        </p:blipFill>
        <p:spPr>
          <a:xfrm>
            <a:off x="6864643" y="1407319"/>
            <a:ext cx="5130800" cy="4610100"/>
          </a:xfrm>
          <a:prstGeom prst="rect">
            <a:avLst/>
          </a:prstGeom>
        </p:spPr>
      </p:pic>
    </p:spTree>
    <p:extLst>
      <p:ext uri="{BB962C8B-B14F-4D97-AF65-F5344CB8AC3E}">
        <p14:creationId xmlns:p14="http://schemas.microsoft.com/office/powerpoint/2010/main" val="1477567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news article&#10;&#10;Description automatically generated">
            <a:extLst>
              <a:ext uri="{FF2B5EF4-FFF2-40B4-BE49-F238E27FC236}">
                <a16:creationId xmlns:a16="http://schemas.microsoft.com/office/drawing/2014/main" id="{B5F407E3-188D-D59B-8EAE-501B200C91D1}"/>
              </a:ext>
            </a:extLst>
          </p:cNvPr>
          <p:cNvPicPr>
            <a:picLocks noChangeAspect="1"/>
          </p:cNvPicPr>
          <p:nvPr/>
        </p:nvPicPr>
        <p:blipFill>
          <a:blip r:embed="rId2"/>
          <a:stretch>
            <a:fillRect/>
          </a:stretch>
        </p:blipFill>
        <p:spPr>
          <a:xfrm>
            <a:off x="157741" y="359763"/>
            <a:ext cx="7772400" cy="5884406"/>
          </a:xfrm>
          <a:prstGeom prst="rect">
            <a:avLst/>
          </a:prstGeom>
        </p:spPr>
      </p:pic>
      <p:sp>
        <p:nvSpPr>
          <p:cNvPr id="6" name="TextBox 5">
            <a:extLst>
              <a:ext uri="{FF2B5EF4-FFF2-40B4-BE49-F238E27FC236}">
                <a16:creationId xmlns:a16="http://schemas.microsoft.com/office/drawing/2014/main" id="{515F315D-F040-79E4-1327-2DB7DC0AE600}"/>
              </a:ext>
            </a:extLst>
          </p:cNvPr>
          <p:cNvSpPr txBox="1"/>
          <p:nvPr/>
        </p:nvSpPr>
        <p:spPr>
          <a:xfrm>
            <a:off x="9009089" y="2158584"/>
            <a:ext cx="2563318" cy="1631216"/>
          </a:xfrm>
          <a:prstGeom prst="rect">
            <a:avLst/>
          </a:prstGeom>
          <a:noFill/>
        </p:spPr>
        <p:txBody>
          <a:bodyPr wrap="square" rtlCol="0">
            <a:spAutoFit/>
          </a:bodyPr>
          <a:lstStyle/>
          <a:p>
            <a:r>
              <a:rPr lang="en-US" sz="2000" b="1" dirty="0"/>
              <a:t>Putting your tree in context is important, without a control, can you really infer anything?</a:t>
            </a:r>
          </a:p>
        </p:txBody>
      </p:sp>
    </p:spTree>
    <p:extLst>
      <p:ext uri="{BB962C8B-B14F-4D97-AF65-F5344CB8AC3E}">
        <p14:creationId xmlns:p14="http://schemas.microsoft.com/office/powerpoint/2010/main" val="37452390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B7B344-9E54-1956-9865-6FF60C120FB2}"/>
              </a:ext>
            </a:extLst>
          </p:cNvPr>
          <p:cNvSpPr>
            <a:spLocks noGrp="1"/>
          </p:cNvSpPr>
          <p:nvPr>
            <p:ph type="title"/>
          </p:nvPr>
        </p:nvSpPr>
        <p:spPr>
          <a:xfrm>
            <a:off x="838200" y="2766218"/>
            <a:ext cx="10515600" cy="1325563"/>
          </a:xfrm>
        </p:spPr>
        <p:txBody>
          <a:bodyPr/>
          <a:lstStyle/>
          <a:p>
            <a:pPr algn="ctr"/>
            <a:r>
              <a:rPr lang="en-US" dirty="0"/>
              <a:t>How are phylogenies used in global epidemiology/health?</a:t>
            </a:r>
          </a:p>
        </p:txBody>
      </p:sp>
    </p:spTree>
    <p:extLst>
      <p:ext uri="{BB962C8B-B14F-4D97-AF65-F5344CB8AC3E}">
        <p14:creationId xmlns:p14="http://schemas.microsoft.com/office/powerpoint/2010/main" val="293992761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F5C2FA-DB91-0B3C-A23F-7C702143EC56}"/>
              </a:ext>
            </a:extLst>
          </p:cNvPr>
          <p:cNvSpPr>
            <a:spLocks noGrp="1"/>
          </p:cNvSpPr>
          <p:nvPr>
            <p:ph type="title"/>
          </p:nvPr>
        </p:nvSpPr>
        <p:spPr>
          <a:xfrm>
            <a:off x="286554" y="104068"/>
            <a:ext cx="10515600" cy="1325563"/>
          </a:xfrm>
        </p:spPr>
        <p:txBody>
          <a:bodyPr/>
          <a:lstStyle/>
          <a:p>
            <a:r>
              <a:rPr lang="en-US" dirty="0"/>
              <a:t>Case study: Marburg virus – where did it come from?</a:t>
            </a:r>
          </a:p>
        </p:txBody>
      </p:sp>
      <p:sp>
        <p:nvSpPr>
          <p:cNvPr id="4" name="TextBox 3">
            <a:extLst>
              <a:ext uri="{FF2B5EF4-FFF2-40B4-BE49-F238E27FC236}">
                <a16:creationId xmlns:a16="http://schemas.microsoft.com/office/drawing/2014/main" id="{D97CCAAC-E253-2E12-4849-8DAD7FFD8B30}"/>
              </a:ext>
            </a:extLst>
          </p:cNvPr>
          <p:cNvSpPr txBox="1"/>
          <p:nvPr/>
        </p:nvSpPr>
        <p:spPr>
          <a:xfrm>
            <a:off x="642605" y="1558492"/>
            <a:ext cx="6489032" cy="1938992"/>
          </a:xfrm>
          <a:prstGeom prst="rect">
            <a:avLst/>
          </a:prstGeom>
          <a:noFill/>
        </p:spPr>
        <p:txBody>
          <a:bodyPr wrap="square" rtlCol="0">
            <a:spAutoFit/>
          </a:bodyPr>
          <a:lstStyle/>
          <a:p>
            <a:pPr marL="285750" indent="-285750">
              <a:buFont typeface="Arial" panose="020B0604020202020204" pitchFamily="34" charset="0"/>
              <a:buChar char="•"/>
            </a:pPr>
            <a:r>
              <a:rPr lang="en-US" sz="2400" dirty="0"/>
              <a:t>Marburg filovirus causes severe hemorrhagic fever in humans through sporadic spillovers</a:t>
            </a:r>
          </a:p>
          <a:p>
            <a:pPr marL="285750" indent="-285750">
              <a:buFont typeface="Arial" panose="020B0604020202020204" pitchFamily="34" charset="0"/>
              <a:buChar char="•"/>
            </a:pPr>
            <a:r>
              <a:rPr lang="en-US" sz="2400" dirty="0"/>
              <a:t>Like Ebola virus, it was suspected to have been hosted by bats, but we did not know for sure</a:t>
            </a:r>
          </a:p>
          <a:p>
            <a:pPr marL="285750" indent="-285750">
              <a:buFont typeface="Arial" panose="020B0604020202020204" pitchFamily="34" charset="0"/>
              <a:buChar char="•"/>
            </a:pPr>
            <a:endParaRPr lang="en-US" sz="2400" dirty="0"/>
          </a:p>
        </p:txBody>
      </p:sp>
      <p:pic>
        <p:nvPicPr>
          <p:cNvPr id="12292" name="Picture 4" descr="Why The Discovery Of Marburg Virus In West Africa Is A Concern">
            <a:extLst>
              <a:ext uri="{FF2B5EF4-FFF2-40B4-BE49-F238E27FC236}">
                <a16:creationId xmlns:a16="http://schemas.microsoft.com/office/drawing/2014/main" id="{EE213A09-0C53-DA88-734B-528B4FEF57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32384" y="4389548"/>
            <a:ext cx="3314466" cy="2207260"/>
          </a:xfrm>
          <a:prstGeom prst="rect">
            <a:avLst/>
          </a:prstGeom>
          <a:noFill/>
          <a:extLst>
            <a:ext uri="{909E8E84-426E-40DD-AFC4-6F175D3DCCD1}">
              <a14:hiddenFill xmlns:a14="http://schemas.microsoft.com/office/drawing/2010/main">
                <a:solidFill>
                  <a:srgbClr val="FFFFFF"/>
                </a:solidFill>
              </a14:hiddenFill>
            </a:ext>
          </a:extLst>
        </p:spPr>
      </p:pic>
      <p:pic>
        <p:nvPicPr>
          <p:cNvPr id="12294" name="Picture 6" descr="Deadly Marburg virus detected in bats in West Africa">
            <a:extLst>
              <a:ext uri="{FF2B5EF4-FFF2-40B4-BE49-F238E27FC236}">
                <a16:creationId xmlns:a16="http://schemas.microsoft.com/office/drawing/2014/main" id="{A4EEDCD6-1D05-701B-72BE-1B7666179C4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1098" y="3542258"/>
            <a:ext cx="4289040" cy="2412585"/>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423E1370-8D5B-118A-7026-239B591BCF47}"/>
              </a:ext>
            </a:extLst>
          </p:cNvPr>
          <p:cNvSpPr txBox="1"/>
          <p:nvPr/>
        </p:nvSpPr>
        <p:spPr>
          <a:xfrm>
            <a:off x="8311339" y="2527988"/>
            <a:ext cx="3103514" cy="1569660"/>
          </a:xfrm>
          <a:prstGeom prst="rect">
            <a:avLst/>
          </a:prstGeom>
          <a:noFill/>
        </p:spPr>
        <p:txBody>
          <a:bodyPr wrap="square" rtlCol="0">
            <a:spAutoFit/>
          </a:bodyPr>
          <a:lstStyle/>
          <a:p>
            <a:pPr algn="ctr"/>
            <a:r>
              <a:rPr lang="en-US" sz="2400" b="1" dirty="0"/>
              <a:t>What do we need to see if the cases in humans were spillovers from bats?</a:t>
            </a:r>
          </a:p>
        </p:txBody>
      </p:sp>
    </p:spTree>
    <p:extLst>
      <p:ext uri="{BB962C8B-B14F-4D97-AF65-F5344CB8AC3E}">
        <p14:creationId xmlns:p14="http://schemas.microsoft.com/office/powerpoint/2010/main" val="22729583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Vertebrate phylogeny with characters - Understanding Evolution">
            <a:extLst>
              <a:ext uri="{FF2B5EF4-FFF2-40B4-BE49-F238E27FC236}">
                <a16:creationId xmlns:a16="http://schemas.microsoft.com/office/drawing/2014/main" id="{5FB3847D-3A1D-59A4-424F-EC295EF6CD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15434"/>
            <a:ext cx="6789444" cy="4540309"/>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a:extLst>
              <a:ext uri="{FF2B5EF4-FFF2-40B4-BE49-F238E27FC236}">
                <a16:creationId xmlns:a16="http://schemas.microsoft.com/office/drawing/2014/main" id="{141CAB71-4514-9698-7152-45B4993E3CE4}"/>
              </a:ext>
            </a:extLst>
          </p:cNvPr>
          <p:cNvSpPr>
            <a:spLocks noGrp="1"/>
          </p:cNvSpPr>
          <p:nvPr>
            <p:ph type="title"/>
          </p:nvPr>
        </p:nvSpPr>
        <p:spPr>
          <a:xfrm>
            <a:off x="838200" y="365125"/>
            <a:ext cx="10515600" cy="1325563"/>
          </a:xfrm>
        </p:spPr>
        <p:txBody>
          <a:bodyPr/>
          <a:lstStyle/>
          <a:p>
            <a:r>
              <a:rPr lang="en-US" dirty="0"/>
              <a:t>What is a phylogeny?</a:t>
            </a:r>
          </a:p>
        </p:txBody>
      </p:sp>
      <p:sp>
        <p:nvSpPr>
          <p:cNvPr id="6" name="TextBox 5">
            <a:extLst>
              <a:ext uri="{FF2B5EF4-FFF2-40B4-BE49-F238E27FC236}">
                <a16:creationId xmlns:a16="http://schemas.microsoft.com/office/drawing/2014/main" id="{E6C26841-C675-510E-B59D-252E9FD08917}"/>
              </a:ext>
            </a:extLst>
          </p:cNvPr>
          <p:cNvSpPr txBox="1"/>
          <p:nvPr/>
        </p:nvSpPr>
        <p:spPr>
          <a:xfrm>
            <a:off x="8974024" y="6492874"/>
            <a:ext cx="3280322" cy="369332"/>
          </a:xfrm>
          <a:prstGeom prst="rect">
            <a:avLst/>
          </a:prstGeom>
          <a:noFill/>
        </p:spPr>
        <p:txBody>
          <a:bodyPr wrap="none" rtlCol="0">
            <a:spAutoFit/>
          </a:bodyPr>
          <a:lstStyle/>
          <a:p>
            <a:r>
              <a:rPr lang="en-US" dirty="0" err="1"/>
              <a:t>Hossfeld</a:t>
            </a:r>
            <a:r>
              <a:rPr lang="en-US" dirty="0"/>
              <a:t> and </a:t>
            </a:r>
            <a:r>
              <a:rPr lang="en-US" dirty="0" err="1"/>
              <a:t>Levit</a:t>
            </a:r>
            <a:r>
              <a:rPr lang="en-US" dirty="0"/>
              <a:t>, Nature, 2016 </a:t>
            </a:r>
          </a:p>
        </p:txBody>
      </p:sp>
      <p:pic>
        <p:nvPicPr>
          <p:cNvPr id="2" name="Picture 2" descr="Tree of life' took root 150 years ago | Nature">
            <a:extLst>
              <a:ext uri="{FF2B5EF4-FFF2-40B4-BE49-F238E27FC236}">
                <a16:creationId xmlns:a16="http://schemas.microsoft.com/office/drawing/2014/main" id="{2C869B4C-47EF-201C-78EF-AA652F2CCE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859" y="448253"/>
            <a:ext cx="3723736" cy="579695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D59A1594-A26A-6E7C-CAD5-AC9AB28334EA}"/>
              </a:ext>
            </a:extLst>
          </p:cNvPr>
          <p:cNvSpPr txBox="1"/>
          <p:nvPr/>
        </p:nvSpPr>
        <p:spPr>
          <a:xfrm>
            <a:off x="9609177" y="6212222"/>
            <a:ext cx="2582823" cy="369332"/>
          </a:xfrm>
          <a:prstGeom prst="rect">
            <a:avLst/>
          </a:prstGeom>
          <a:noFill/>
        </p:spPr>
        <p:txBody>
          <a:bodyPr wrap="none" rtlCol="0">
            <a:spAutoFit/>
          </a:bodyPr>
          <a:lstStyle/>
          <a:p>
            <a:r>
              <a:rPr lang="en-US" dirty="0"/>
              <a:t>Baum et. al, Nature, 2008</a:t>
            </a:r>
          </a:p>
        </p:txBody>
      </p:sp>
    </p:spTree>
    <p:extLst>
      <p:ext uri="{BB962C8B-B14F-4D97-AF65-F5344CB8AC3E}">
        <p14:creationId xmlns:p14="http://schemas.microsoft.com/office/powerpoint/2010/main" val="92007699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F5C2FA-DB91-0B3C-A23F-7C702143EC56}"/>
              </a:ext>
            </a:extLst>
          </p:cNvPr>
          <p:cNvSpPr>
            <a:spLocks noGrp="1"/>
          </p:cNvSpPr>
          <p:nvPr>
            <p:ph type="title"/>
          </p:nvPr>
        </p:nvSpPr>
        <p:spPr>
          <a:xfrm>
            <a:off x="286554" y="104068"/>
            <a:ext cx="10515600" cy="1325563"/>
          </a:xfrm>
        </p:spPr>
        <p:txBody>
          <a:bodyPr/>
          <a:lstStyle/>
          <a:p>
            <a:r>
              <a:rPr lang="en-US" dirty="0"/>
              <a:t>Case study: Marburg virus – where did it come from?</a:t>
            </a:r>
          </a:p>
        </p:txBody>
      </p:sp>
      <p:sp>
        <p:nvSpPr>
          <p:cNvPr id="4" name="TextBox 3">
            <a:extLst>
              <a:ext uri="{FF2B5EF4-FFF2-40B4-BE49-F238E27FC236}">
                <a16:creationId xmlns:a16="http://schemas.microsoft.com/office/drawing/2014/main" id="{D97CCAAC-E253-2E12-4849-8DAD7FFD8B30}"/>
              </a:ext>
            </a:extLst>
          </p:cNvPr>
          <p:cNvSpPr txBox="1"/>
          <p:nvPr/>
        </p:nvSpPr>
        <p:spPr>
          <a:xfrm>
            <a:off x="642605" y="1558492"/>
            <a:ext cx="6489032" cy="1938992"/>
          </a:xfrm>
          <a:prstGeom prst="rect">
            <a:avLst/>
          </a:prstGeom>
          <a:noFill/>
        </p:spPr>
        <p:txBody>
          <a:bodyPr wrap="square" rtlCol="0">
            <a:spAutoFit/>
          </a:bodyPr>
          <a:lstStyle/>
          <a:p>
            <a:pPr marL="285750" indent="-285750">
              <a:buFont typeface="Arial" panose="020B0604020202020204" pitchFamily="34" charset="0"/>
              <a:buChar char="•"/>
            </a:pPr>
            <a:r>
              <a:rPr lang="en-US" sz="2400" dirty="0"/>
              <a:t>Marburg filovirus causes severe hemorrhagic fever in humans through sporadic spillovers</a:t>
            </a:r>
          </a:p>
          <a:p>
            <a:pPr marL="285750" indent="-285750">
              <a:buFont typeface="Arial" panose="020B0604020202020204" pitchFamily="34" charset="0"/>
              <a:buChar char="•"/>
            </a:pPr>
            <a:r>
              <a:rPr lang="en-US" sz="2400" dirty="0"/>
              <a:t>Like Ebola virus, it was suspected to have been hosted by bats, but we did not know for sure</a:t>
            </a:r>
          </a:p>
          <a:p>
            <a:pPr marL="285750" indent="-285750">
              <a:buFont typeface="Arial" panose="020B0604020202020204" pitchFamily="34" charset="0"/>
              <a:buChar char="•"/>
            </a:pPr>
            <a:endParaRPr lang="en-US" sz="2400" dirty="0"/>
          </a:p>
        </p:txBody>
      </p:sp>
      <p:pic>
        <p:nvPicPr>
          <p:cNvPr id="7" name="Picture 6" descr="A diagram of a number of different types of dna&#10;&#10;Description automatically generated with medium confidence">
            <a:extLst>
              <a:ext uri="{FF2B5EF4-FFF2-40B4-BE49-F238E27FC236}">
                <a16:creationId xmlns:a16="http://schemas.microsoft.com/office/drawing/2014/main" id="{551794FD-A57C-D057-8CEB-5241F533F40A}"/>
              </a:ext>
            </a:extLst>
          </p:cNvPr>
          <p:cNvPicPr>
            <a:picLocks noChangeAspect="1"/>
          </p:cNvPicPr>
          <p:nvPr/>
        </p:nvPicPr>
        <p:blipFill>
          <a:blip r:embed="rId3"/>
          <a:stretch>
            <a:fillRect/>
          </a:stretch>
        </p:blipFill>
        <p:spPr>
          <a:xfrm>
            <a:off x="7487688" y="955238"/>
            <a:ext cx="4648200" cy="4610100"/>
          </a:xfrm>
          <a:prstGeom prst="rect">
            <a:avLst/>
          </a:prstGeom>
        </p:spPr>
      </p:pic>
      <p:pic>
        <p:nvPicPr>
          <p:cNvPr id="12292" name="Picture 4" descr="Why The Discovery Of Marburg Virus In West Africa Is A Concern">
            <a:extLst>
              <a:ext uri="{FF2B5EF4-FFF2-40B4-BE49-F238E27FC236}">
                <a16:creationId xmlns:a16="http://schemas.microsoft.com/office/drawing/2014/main" id="{EE213A09-0C53-DA88-734B-528B4FEF57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32384" y="4389548"/>
            <a:ext cx="3314466" cy="220726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9C79A662-5BED-327E-D18C-C8625B9FADD1}"/>
              </a:ext>
            </a:extLst>
          </p:cNvPr>
          <p:cNvSpPr txBox="1"/>
          <p:nvPr/>
        </p:nvSpPr>
        <p:spPr>
          <a:xfrm>
            <a:off x="8071342" y="5493178"/>
            <a:ext cx="2730812" cy="923330"/>
          </a:xfrm>
          <a:prstGeom prst="rect">
            <a:avLst/>
          </a:prstGeom>
          <a:noFill/>
        </p:spPr>
        <p:txBody>
          <a:bodyPr wrap="none" rtlCol="0">
            <a:spAutoFit/>
          </a:bodyPr>
          <a:lstStyle/>
          <a:p>
            <a:r>
              <a:rPr lang="en-US" dirty="0">
                <a:solidFill>
                  <a:srgbClr val="00B050"/>
                </a:solidFill>
              </a:rPr>
              <a:t>Green</a:t>
            </a:r>
            <a:r>
              <a:rPr lang="en-US" dirty="0"/>
              <a:t>: human sequences</a:t>
            </a:r>
          </a:p>
          <a:p>
            <a:r>
              <a:rPr lang="en-US" dirty="0">
                <a:solidFill>
                  <a:srgbClr val="FF0000"/>
                </a:solidFill>
              </a:rPr>
              <a:t>Red</a:t>
            </a:r>
            <a:r>
              <a:rPr lang="en-US" dirty="0"/>
              <a:t>: bat sequences</a:t>
            </a:r>
          </a:p>
          <a:p>
            <a:r>
              <a:rPr lang="en-US" dirty="0"/>
              <a:t>Black: reference sequences</a:t>
            </a:r>
          </a:p>
        </p:txBody>
      </p:sp>
      <p:pic>
        <p:nvPicPr>
          <p:cNvPr id="12294" name="Picture 6" descr="Deadly Marburg virus detected in bats in West Africa">
            <a:extLst>
              <a:ext uri="{FF2B5EF4-FFF2-40B4-BE49-F238E27FC236}">
                <a16:creationId xmlns:a16="http://schemas.microsoft.com/office/drawing/2014/main" id="{A4EEDCD6-1D05-701B-72BE-1B7666179C4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1098" y="3542258"/>
            <a:ext cx="4289040" cy="241258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7DCA176A-197F-D65C-D5D0-5C70CD1955BD}"/>
              </a:ext>
            </a:extLst>
          </p:cNvPr>
          <p:cNvSpPr txBox="1"/>
          <p:nvPr/>
        </p:nvSpPr>
        <p:spPr>
          <a:xfrm>
            <a:off x="10657606" y="6550223"/>
            <a:ext cx="1534394" cy="307777"/>
          </a:xfrm>
          <a:prstGeom prst="rect">
            <a:avLst/>
          </a:prstGeom>
          <a:noFill/>
        </p:spPr>
        <p:txBody>
          <a:bodyPr wrap="none" rtlCol="0">
            <a:spAutoFit/>
          </a:bodyPr>
          <a:lstStyle/>
          <a:p>
            <a:r>
              <a:rPr lang="en-US" sz="1400" dirty="0"/>
              <a:t>Towner et al. 2009</a:t>
            </a:r>
          </a:p>
        </p:txBody>
      </p:sp>
    </p:spTree>
    <p:extLst>
      <p:ext uri="{BB962C8B-B14F-4D97-AF65-F5344CB8AC3E}">
        <p14:creationId xmlns:p14="http://schemas.microsoft.com/office/powerpoint/2010/main" val="26701206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7318D0-2874-5016-1ED1-EDD8AABDD94E}"/>
              </a:ext>
            </a:extLst>
          </p:cNvPr>
          <p:cNvSpPr>
            <a:spLocks noGrp="1"/>
          </p:cNvSpPr>
          <p:nvPr>
            <p:ph type="title"/>
          </p:nvPr>
        </p:nvSpPr>
        <p:spPr>
          <a:xfrm>
            <a:off x="0" y="0"/>
            <a:ext cx="10515600" cy="1325563"/>
          </a:xfrm>
        </p:spPr>
        <p:txBody>
          <a:bodyPr/>
          <a:lstStyle/>
          <a:p>
            <a:r>
              <a:rPr lang="en-US" dirty="0"/>
              <a:t>Topic: tuberculosis</a:t>
            </a:r>
          </a:p>
        </p:txBody>
      </p:sp>
      <p:pic>
        <p:nvPicPr>
          <p:cNvPr id="14338" name="Picture 2" descr="The Genome of Mycobacterium Africanum West African 2 Reveals a  Lineage-Specific Locus and Genome Erosion Common to the M. tuberculosis  Complex | PLOS Neglected Tropical Diseases">
            <a:extLst>
              <a:ext uri="{FF2B5EF4-FFF2-40B4-BE49-F238E27FC236}">
                <a16:creationId xmlns:a16="http://schemas.microsoft.com/office/drawing/2014/main" id="{A91F6FBD-ECF4-DDBA-7E35-BDA63004D6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325563"/>
            <a:ext cx="6815858" cy="503237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336F3C8B-BAAB-E542-0558-9A0EFCCCC58E}"/>
              </a:ext>
            </a:extLst>
          </p:cNvPr>
          <p:cNvSpPr txBox="1"/>
          <p:nvPr/>
        </p:nvSpPr>
        <p:spPr>
          <a:xfrm>
            <a:off x="10555975" y="6357938"/>
            <a:ext cx="1636025" cy="523220"/>
          </a:xfrm>
          <a:prstGeom prst="rect">
            <a:avLst/>
          </a:prstGeom>
          <a:noFill/>
        </p:spPr>
        <p:txBody>
          <a:bodyPr wrap="none" rtlCol="0">
            <a:spAutoFit/>
          </a:bodyPr>
          <a:lstStyle/>
          <a:p>
            <a:r>
              <a:rPr lang="en-US" sz="1400" dirty="0" err="1"/>
              <a:t>Gagneux</a:t>
            </a:r>
            <a:r>
              <a:rPr lang="en-US" sz="1400" dirty="0"/>
              <a:t> et al. 2013</a:t>
            </a:r>
          </a:p>
          <a:p>
            <a:r>
              <a:rPr lang="en-US" sz="1400" dirty="0"/>
              <a:t>Jia et al. 2021</a:t>
            </a:r>
          </a:p>
        </p:txBody>
      </p:sp>
      <p:pic>
        <p:nvPicPr>
          <p:cNvPr id="14340" name="Picture 4" descr="Antibiotics | Free Full-Text | Analysis on Drug-Resistance-Associated  Mutations among Multidrug-Resistant Mycobacterium tuberculosis Isolates in  China">
            <a:extLst>
              <a:ext uri="{FF2B5EF4-FFF2-40B4-BE49-F238E27FC236}">
                <a16:creationId xmlns:a16="http://schemas.microsoft.com/office/drawing/2014/main" id="{B588782B-1427-AAB0-A43C-D4E54753A3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10463" y="91281"/>
            <a:ext cx="3749891" cy="250031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E0A4027-F06B-7708-1536-6271725B25A1}"/>
              </a:ext>
            </a:extLst>
          </p:cNvPr>
          <p:cNvSpPr txBox="1"/>
          <p:nvPr/>
        </p:nvSpPr>
        <p:spPr>
          <a:xfrm>
            <a:off x="7850404" y="2816176"/>
            <a:ext cx="3338512" cy="2308324"/>
          </a:xfrm>
          <a:prstGeom prst="rect">
            <a:avLst/>
          </a:prstGeom>
          <a:noFill/>
        </p:spPr>
        <p:txBody>
          <a:bodyPr wrap="square" rtlCol="0">
            <a:spAutoFit/>
          </a:bodyPr>
          <a:lstStyle/>
          <a:p>
            <a:pPr algn="ctr"/>
            <a:r>
              <a:rPr lang="en-US" sz="2400" b="1" dirty="0"/>
              <a:t>What do you think the above plot is telling you? It has to do with drug resistance…the phylogeny can help us track something…</a:t>
            </a:r>
          </a:p>
        </p:txBody>
      </p:sp>
    </p:spTree>
    <p:extLst>
      <p:ext uri="{BB962C8B-B14F-4D97-AF65-F5344CB8AC3E}">
        <p14:creationId xmlns:p14="http://schemas.microsoft.com/office/powerpoint/2010/main" val="39620835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7318D0-2874-5016-1ED1-EDD8AABDD94E}"/>
              </a:ext>
            </a:extLst>
          </p:cNvPr>
          <p:cNvSpPr>
            <a:spLocks noGrp="1"/>
          </p:cNvSpPr>
          <p:nvPr>
            <p:ph type="title"/>
          </p:nvPr>
        </p:nvSpPr>
        <p:spPr>
          <a:xfrm>
            <a:off x="0" y="0"/>
            <a:ext cx="10515600" cy="1325563"/>
          </a:xfrm>
        </p:spPr>
        <p:txBody>
          <a:bodyPr/>
          <a:lstStyle/>
          <a:p>
            <a:r>
              <a:rPr lang="en-US" dirty="0"/>
              <a:t>Topic: tuberculosis</a:t>
            </a:r>
          </a:p>
        </p:txBody>
      </p:sp>
      <p:sp>
        <p:nvSpPr>
          <p:cNvPr id="4" name="TextBox 3">
            <a:extLst>
              <a:ext uri="{FF2B5EF4-FFF2-40B4-BE49-F238E27FC236}">
                <a16:creationId xmlns:a16="http://schemas.microsoft.com/office/drawing/2014/main" id="{336F3C8B-BAAB-E542-0558-9A0EFCCCC58E}"/>
              </a:ext>
            </a:extLst>
          </p:cNvPr>
          <p:cNvSpPr txBox="1"/>
          <p:nvPr/>
        </p:nvSpPr>
        <p:spPr>
          <a:xfrm>
            <a:off x="10830089" y="6550223"/>
            <a:ext cx="1361911" cy="307777"/>
          </a:xfrm>
          <a:prstGeom prst="rect">
            <a:avLst/>
          </a:prstGeom>
          <a:noFill/>
        </p:spPr>
        <p:txBody>
          <a:bodyPr wrap="none" rtlCol="0">
            <a:spAutoFit/>
          </a:bodyPr>
          <a:lstStyle/>
          <a:p>
            <a:r>
              <a:rPr lang="en-US" sz="1400" dirty="0"/>
              <a:t>Khan et al. 2021</a:t>
            </a:r>
          </a:p>
        </p:txBody>
      </p:sp>
      <p:sp>
        <p:nvSpPr>
          <p:cNvPr id="5" name="TextBox 4">
            <a:extLst>
              <a:ext uri="{FF2B5EF4-FFF2-40B4-BE49-F238E27FC236}">
                <a16:creationId xmlns:a16="http://schemas.microsoft.com/office/drawing/2014/main" id="{3E0A4027-F06B-7708-1536-6271725B25A1}"/>
              </a:ext>
            </a:extLst>
          </p:cNvPr>
          <p:cNvSpPr txBox="1"/>
          <p:nvPr/>
        </p:nvSpPr>
        <p:spPr>
          <a:xfrm>
            <a:off x="8409085" y="2644170"/>
            <a:ext cx="3338512" cy="1569660"/>
          </a:xfrm>
          <a:prstGeom prst="rect">
            <a:avLst/>
          </a:prstGeom>
          <a:noFill/>
        </p:spPr>
        <p:txBody>
          <a:bodyPr wrap="square" rtlCol="0">
            <a:spAutoFit/>
          </a:bodyPr>
          <a:lstStyle/>
          <a:p>
            <a:pPr algn="ctr"/>
            <a:r>
              <a:rPr lang="en-US" sz="2400" b="1" dirty="0"/>
              <a:t>We can track mutations associated with drug resistance and visualize it next to a tree</a:t>
            </a:r>
          </a:p>
        </p:txBody>
      </p:sp>
      <p:pic>
        <p:nvPicPr>
          <p:cNvPr id="16386" name="Picture 2" descr="Phylogenetic tree of M. tuberculosis strains (n = 51), with their... |  Download Scientific Diagram">
            <a:extLst>
              <a:ext uri="{FF2B5EF4-FFF2-40B4-BE49-F238E27FC236}">
                <a16:creationId xmlns:a16="http://schemas.microsoft.com/office/drawing/2014/main" id="{556AFE80-968D-CC04-DC89-8C7D929DF5E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2347" y="912812"/>
            <a:ext cx="7964391" cy="58187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181736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8EDDE6-0B4E-A339-2DF1-15A763753205}"/>
              </a:ext>
            </a:extLst>
          </p:cNvPr>
          <p:cNvSpPr>
            <a:spLocks noGrp="1"/>
          </p:cNvSpPr>
          <p:nvPr>
            <p:ph type="title"/>
          </p:nvPr>
        </p:nvSpPr>
        <p:spPr>
          <a:xfrm>
            <a:off x="209550" y="0"/>
            <a:ext cx="11982450" cy="1325563"/>
          </a:xfrm>
        </p:spPr>
        <p:txBody>
          <a:bodyPr/>
          <a:lstStyle/>
          <a:p>
            <a:r>
              <a:rPr lang="en-US" dirty="0"/>
              <a:t>Case study: within-host evolution of SARS-CoV-2</a:t>
            </a:r>
          </a:p>
        </p:txBody>
      </p:sp>
      <p:sp>
        <p:nvSpPr>
          <p:cNvPr id="5" name="TextBox 4">
            <a:extLst>
              <a:ext uri="{FF2B5EF4-FFF2-40B4-BE49-F238E27FC236}">
                <a16:creationId xmlns:a16="http://schemas.microsoft.com/office/drawing/2014/main" id="{85A367CD-709A-AF0E-AB52-69656E60ABA9}"/>
              </a:ext>
            </a:extLst>
          </p:cNvPr>
          <p:cNvSpPr txBox="1"/>
          <p:nvPr/>
        </p:nvSpPr>
        <p:spPr>
          <a:xfrm>
            <a:off x="171357" y="6488668"/>
            <a:ext cx="2034981" cy="369332"/>
          </a:xfrm>
          <a:prstGeom prst="rect">
            <a:avLst/>
          </a:prstGeom>
          <a:noFill/>
        </p:spPr>
        <p:txBody>
          <a:bodyPr wrap="none" rtlCol="0">
            <a:spAutoFit/>
          </a:bodyPr>
          <a:lstStyle/>
          <a:p>
            <a:r>
              <a:rPr lang="en-US" dirty="0" err="1"/>
              <a:t>Weigang</a:t>
            </a:r>
            <a:r>
              <a:rPr lang="en-US" dirty="0"/>
              <a:t> et al. 2021</a:t>
            </a:r>
          </a:p>
        </p:txBody>
      </p:sp>
      <p:pic>
        <p:nvPicPr>
          <p:cNvPr id="10" name="Picture 9" descr="A diagram of a variety of drugs&#10;&#10;Description automatically generated with medium confidence">
            <a:extLst>
              <a:ext uri="{FF2B5EF4-FFF2-40B4-BE49-F238E27FC236}">
                <a16:creationId xmlns:a16="http://schemas.microsoft.com/office/drawing/2014/main" id="{4B3D837B-1F88-5236-FB67-A7110FC74C17}"/>
              </a:ext>
            </a:extLst>
          </p:cNvPr>
          <p:cNvPicPr>
            <a:picLocks noChangeAspect="1"/>
          </p:cNvPicPr>
          <p:nvPr/>
        </p:nvPicPr>
        <p:blipFill>
          <a:blip r:embed="rId3"/>
          <a:stretch>
            <a:fillRect/>
          </a:stretch>
        </p:blipFill>
        <p:spPr>
          <a:xfrm>
            <a:off x="236542" y="1155701"/>
            <a:ext cx="7383273" cy="5187950"/>
          </a:xfrm>
          <a:prstGeom prst="rect">
            <a:avLst/>
          </a:prstGeom>
        </p:spPr>
      </p:pic>
      <p:sp>
        <p:nvSpPr>
          <p:cNvPr id="12" name="TextBox 11">
            <a:extLst>
              <a:ext uri="{FF2B5EF4-FFF2-40B4-BE49-F238E27FC236}">
                <a16:creationId xmlns:a16="http://schemas.microsoft.com/office/drawing/2014/main" id="{9B2AFCEB-6AB2-AEFC-5659-7186B199AD86}"/>
              </a:ext>
            </a:extLst>
          </p:cNvPr>
          <p:cNvSpPr txBox="1"/>
          <p:nvPr/>
        </p:nvSpPr>
        <p:spPr>
          <a:xfrm>
            <a:off x="7915183" y="1249283"/>
            <a:ext cx="3981449" cy="2585323"/>
          </a:xfrm>
          <a:prstGeom prst="rect">
            <a:avLst/>
          </a:prstGeom>
          <a:noFill/>
        </p:spPr>
        <p:txBody>
          <a:bodyPr wrap="square" rtlCol="0">
            <a:spAutoFit/>
          </a:bodyPr>
          <a:lstStyle/>
          <a:p>
            <a:r>
              <a:rPr lang="en-US" b="0" i="0" u="none" strike="noStrike" dirty="0">
                <a:solidFill>
                  <a:srgbClr val="212121"/>
                </a:solidFill>
                <a:effectLst/>
              </a:rPr>
              <a:t>“A 58-year-old male with a history of autosomal dominant polycystic kidney disease was admitted to our university hospital, for renal transplantation performed on March 2020. The patient was treated with a cocktail of tacrolimus, mycophenolate, and prednisone from March until the end of September”</a:t>
            </a:r>
            <a:endParaRPr lang="en-US" dirty="0"/>
          </a:p>
        </p:txBody>
      </p:sp>
      <p:sp>
        <p:nvSpPr>
          <p:cNvPr id="13" name="TextBox 12">
            <a:extLst>
              <a:ext uri="{FF2B5EF4-FFF2-40B4-BE49-F238E27FC236}">
                <a16:creationId xmlns:a16="http://schemas.microsoft.com/office/drawing/2014/main" id="{1F7EE353-3D65-0361-3DAC-038F92556330}"/>
              </a:ext>
            </a:extLst>
          </p:cNvPr>
          <p:cNvSpPr txBox="1"/>
          <p:nvPr/>
        </p:nvSpPr>
        <p:spPr>
          <a:xfrm>
            <a:off x="8136196" y="4654610"/>
            <a:ext cx="3539422" cy="954107"/>
          </a:xfrm>
          <a:prstGeom prst="rect">
            <a:avLst/>
          </a:prstGeom>
          <a:noFill/>
        </p:spPr>
        <p:txBody>
          <a:bodyPr wrap="square" rtlCol="0">
            <a:spAutoFit/>
          </a:bodyPr>
          <a:lstStyle/>
          <a:p>
            <a:r>
              <a:rPr lang="en-US" sz="2800" b="1" dirty="0"/>
              <a:t>What do you expect to happen to the virus?</a:t>
            </a:r>
          </a:p>
        </p:txBody>
      </p:sp>
    </p:spTree>
    <p:extLst>
      <p:ext uri="{BB962C8B-B14F-4D97-AF65-F5344CB8AC3E}">
        <p14:creationId xmlns:p14="http://schemas.microsoft.com/office/powerpoint/2010/main" val="29233190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8EDDE6-0B4E-A339-2DF1-15A763753205}"/>
              </a:ext>
            </a:extLst>
          </p:cNvPr>
          <p:cNvSpPr>
            <a:spLocks noGrp="1"/>
          </p:cNvSpPr>
          <p:nvPr>
            <p:ph type="title"/>
          </p:nvPr>
        </p:nvSpPr>
        <p:spPr>
          <a:xfrm>
            <a:off x="209550" y="0"/>
            <a:ext cx="11982450" cy="1325563"/>
          </a:xfrm>
        </p:spPr>
        <p:txBody>
          <a:bodyPr/>
          <a:lstStyle/>
          <a:p>
            <a:r>
              <a:rPr lang="en-US" dirty="0"/>
              <a:t>Case study: within-host evolution of SARS-CoV-2</a:t>
            </a:r>
          </a:p>
        </p:txBody>
      </p:sp>
      <p:pic>
        <p:nvPicPr>
          <p:cNvPr id="8" name="Picture 7" descr="A diagram of a medical scheme&#10;&#10;Description automatically generated with medium confidence">
            <a:extLst>
              <a:ext uri="{FF2B5EF4-FFF2-40B4-BE49-F238E27FC236}">
                <a16:creationId xmlns:a16="http://schemas.microsoft.com/office/drawing/2014/main" id="{57046968-FDA1-99C6-8194-36941542562B}"/>
              </a:ext>
            </a:extLst>
          </p:cNvPr>
          <p:cNvPicPr>
            <a:picLocks noChangeAspect="1"/>
          </p:cNvPicPr>
          <p:nvPr/>
        </p:nvPicPr>
        <p:blipFill>
          <a:blip r:embed="rId3"/>
          <a:stretch>
            <a:fillRect/>
          </a:stretch>
        </p:blipFill>
        <p:spPr>
          <a:xfrm>
            <a:off x="571500" y="1236156"/>
            <a:ext cx="9086850" cy="5593507"/>
          </a:xfrm>
          <a:prstGeom prst="rect">
            <a:avLst/>
          </a:prstGeom>
        </p:spPr>
      </p:pic>
      <p:sp>
        <p:nvSpPr>
          <p:cNvPr id="5" name="TextBox 4">
            <a:extLst>
              <a:ext uri="{FF2B5EF4-FFF2-40B4-BE49-F238E27FC236}">
                <a16:creationId xmlns:a16="http://schemas.microsoft.com/office/drawing/2014/main" id="{85A367CD-709A-AF0E-AB52-69656E60ABA9}"/>
              </a:ext>
            </a:extLst>
          </p:cNvPr>
          <p:cNvSpPr txBox="1"/>
          <p:nvPr/>
        </p:nvSpPr>
        <p:spPr>
          <a:xfrm>
            <a:off x="10157019" y="6488668"/>
            <a:ext cx="2034981" cy="369332"/>
          </a:xfrm>
          <a:prstGeom prst="rect">
            <a:avLst/>
          </a:prstGeom>
          <a:noFill/>
        </p:spPr>
        <p:txBody>
          <a:bodyPr wrap="none" rtlCol="0">
            <a:spAutoFit/>
          </a:bodyPr>
          <a:lstStyle/>
          <a:p>
            <a:r>
              <a:rPr lang="en-US" dirty="0" err="1"/>
              <a:t>Weigang</a:t>
            </a:r>
            <a:r>
              <a:rPr lang="en-US" dirty="0"/>
              <a:t> et al. 2021</a:t>
            </a:r>
          </a:p>
        </p:txBody>
      </p:sp>
    </p:spTree>
    <p:extLst>
      <p:ext uri="{BB962C8B-B14F-4D97-AF65-F5344CB8AC3E}">
        <p14:creationId xmlns:p14="http://schemas.microsoft.com/office/powerpoint/2010/main" val="98233450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8EDDE6-0B4E-A339-2DF1-15A763753205}"/>
              </a:ext>
            </a:extLst>
          </p:cNvPr>
          <p:cNvSpPr>
            <a:spLocks noGrp="1"/>
          </p:cNvSpPr>
          <p:nvPr>
            <p:ph type="title"/>
          </p:nvPr>
        </p:nvSpPr>
        <p:spPr>
          <a:xfrm>
            <a:off x="152400" y="-59532"/>
            <a:ext cx="10515600" cy="1325563"/>
          </a:xfrm>
        </p:spPr>
        <p:txBody>
          <a:bodyPr/>
          <a:lstStyle/>
          <a:p>
            <a:r>
              <a:rPr lang="en-US" dirty="0"/>
              <a:t>Case study: a literal court case</a:t>
            </a:r>
          </a:p>
        </p:txBody>
      </p:sp>
      <p:pic>
        <p:nvPicPr>
          <p:cNvPr id="4" name="Picture 3" descr="A diagram of a patient's dna&#10;&#10;Description automatically generated">
            <a:extLst>
              <a:ext uri="{FF2B5EF4-FFF2-40B4-BE49-F238E27FC236}">
                <a16:creationId xmlns:a16="http://schemas.microsoft.com/office/drawing/2014/main" id="{10F5B667-68CB-9A54-C1EF-7B86E263C28D}"/>
              </a:ext>
            </a:extLst>
          </p:cNvPr>
          <p:cNvPicPr>
            <a:picLocks noChangeAspect="1"/>
          </p:cNvPicPr>
          <p:nvPr/>
        </p:nvPicPr>
        <p:blipFill>
          <a:blip r:embed="rId2"/>
          <a:stretch>
            <a:fillRect/>
          </a:stretch>
        </p:blipFill>
        <p:spPr>
          <a:xfrm>
            <a:off x="7061200" y="777875"/>
            <a:ext cx="4978400" cy="5905500"/>
          </a:xfrm>
          <a:prstGeom prst="rect">
            <a:avLst/>
          </a:prstGeom>
        </p:spPr>
      </p:pic>
      <p:sp>
        <p:nvSpPr>
          <p:cNvPr id="5" name="TextBox 4">
            <a:extLst>
              <a:ext uri="{FF2B5EF4-FFF2-40B4-BE49-F238E27FC236}">
                <a16:creationId xmlns:a16="http://schemas.microsoft.com/office/drawing/2014/main" id="{8E6EBFC1-0C96-0A56-CCEF-4F53A357E531}"/>
              </a:ext>
            </a:extLst>
          </p:cNvPr>
          <p:cNvSpPr txBox="1"/>
          <p:nvPr/>
        </p:nvSpPr>
        <p:spPr>
          <a:xfrm>
            <a:off x="152400" y="1055959"/>
            <a:ext cx="7270749" cy="3046988"/>
          </a:xfrm>
          <a:prstGeom prst="rect">
            <a:avLst/>
          </a:prstGeom>
          <a:noFill/>
        </p:spPr>
        <p:txBody>
          <a:bodyPr wrap="square" rtlCol="0">
            <a:spAutoFit/>
          </a:bodyPr>
          <a:lstStyle/>
          <a:p>
            <a:r>
              <a:rPr lang="en-US" sz="2400" dirty="0"/>
              <a:t>In 1990: </a:t>
            </a:r>
          </a:p>
          <a:p>
            <a:endParaRPr lang="en-US" sz="2400" dirty="0"/>
          </a:p>
          <a:p>
            <a:r>
              <a:rPr lang="en-US" sz="2400" dirty="0"/>
              <a:t>There was a case of a dentist who possibly infected 6 of his patients with a virus, a phylogenetic analysis was used to support this statement</a:t>
            </a:r>
          </a:p>
          <a:p>
            <a:endParaRPr lang="en-US" sz="2400" dirty="0"/>
          </a:p>
          <a:p>
            <a:r>
              <a:rPr lang="en-US" sz="2400" dirty="0"/>
              <a:t>Considered first case of a health worker giving a disease to a patient</a:t>
            </a:r>
          </a:p>
        </p:txBody>
      </p:sp>
      <p:pic>
        <p:nvPicPr>
          <p:cNvPr id="7" name="Picture 6" descr="A newspaper with a few images of people&#10;&#10;Description automatically generated with medium confidence">
            <a:extLst>
              <a:ext uri="{FF2B5EF4-FFF2-40B4-BE49-F238E27FC236}">
                <a16:creationId xmlns:a16="http://schemas.microsoft.com/office/drawing/2014/main" id="{ECC44A86-4D51-A47F-F7F6-C8EE998C4236}"/>
              </a:ext>
            </a:extLst>
          </p:cNvPr>
          <p:cNvPicPr>
            <a:picLocks noChangeAspect="1"/>
          </p:cNvPicPr>
          <p:nvPr/>
        </p:nvPicPr>
        <p:blipFill>
          <a:blip r:embed="rId3"/>
          <a:stretch>
            <a:fillRect/>
          </a:stretch>
        </p:blipFill>
        <p:spPr>
          <a:xfrm>
            <a:off x="2279650" y="3822755"/>
            <a:ext cx="4781550" cy="3035245"/>
          </a:xfrm>
          <a:prstGeom prst="rect">
            <a:avLst/>
          </a:prstGeom>
        </p:spPr>
      </p:pic>
      <p:sp>
        <p:nvSpPr>
          <p:cNvPr id="8" name="TextBox 7">
            <a:extLst>
              <a:ext uri="{FF2B5EF4-FFF2-40B4-BE49-F238E27FC236}">
                <a16:creationId xmlns:a16="http://schemas.microsoft.com/office/drawing/2014/main" id="{9ECABC9A-47E6-8821-0938-4E25399584F3}"/>
              </a:ext>
            </a:extLst>
          </p:cNvPr>
          <p:cNvSpPr txBox="1"/>
          <p:nvPr/>
        </p:nvSpPr>
        <p:spPr>
          <a:xfrm>
            <a:off x="0" y="6211669"/>
            <a:ext cx="1820498" cy="646331"/>
          </a:xfrm>
          <a:prstGeom prst="rect">
            <a:avLst/>
          </a:prstGeom>
          <a:noFill/>
        </p:spPr>
        <p:txBody>
          <a:bodyPr wrap="none" rtlCol="0">
            <a:spAutoFit/>
          </a:bodyPr>
          <a:lstStyle/>
          <a:p>
            <a:r>
              <a:rPr lang="en-US" dirty="0"/>
              <a:t>NYTimes archives</a:t>
            </a:r>
          </a:p>
          <a:p>
            <a:r>
              <a:rPr lang="en-US" dirty="0" err="1"/>
              <a:t>Ou</a:t>
            </a:r>
            <a:r>
              <a:rPr lang="en-US" dirty="0"/>
              <a:t> et al. 1992</a:t>
            </a:r>
          </a:p>
        </p:txBody>
      </p:sp>
    </p:spTree>
    <p:extLst>
      <p:ext uri="{BB962C8B-B14F-4D97-AF65-F5344CB8AC3E}">
        <p14:creationId xmlns:p14="http://schemas.microsoft.com/office/powerpoint/2010/main" val="338099629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8EDDE6-0B4E-A339-2DF1-15A763753205}"/>
              </a:ext>
            </a:extLst>
          </p:cNvPr>
          <p:cNvSpPr>
            <a:spLocks noGrp="1"/>
          </p:cNvSpPr>
          <p:nvPr>
            <p:ph type="title"/>
          </p:nvPr>
        </p:nvSpPr>
        <p:spPr>
          <a:xfrm>
            <a:off x="152400" y="174625"/>
            <a:ext cx="10515600" cy="1325563"/>
          </a:xfrm>
        </p:spPr>
        <p:txBody>
          <a:bodyPr/>
          <a:lstStyle/>
          <a:p>
            <a:r>
              <a:rPr lang="en-US" dirty="0"/>
              <a:t>Case study: a literal court case</a:t>
            </a:r>
          </a:p>
        </p:txBody>
      </p:sp>
      <p:pic>
        <p:nvPicPr>
          <p:cNvPr id="3" name="Picture 2">
            <a:extLst>
              <a:ext uri="{FF2B5EF4-FFF2-40B4-BE49-F238E27FC236}">
                <a16:creationId xmlns:a16="http://schemas.microsoft.com/office/drawing/2014/main" id="{7C540ACB-D164-CDF6-3576-84E8EA16ACA4}"/>
              </a:ext>
            </a:extLst>
          </p:cNvPr>
          <p:cNvPicPr>
            <a:picLocks noChangeAspect="1"/>
          </p:cNvPicPr>
          <p:nvPr/>
        </p:nvPicPr>
        <p:blipFill>
          <a:blip r:embed="rId2"/>
          <a:stretch>
            <a:fillRect/>
          </a:stretch>
        </p:blipFill>
        <p:spPr>
          <a:xfrm>
            <a:off x="6096000" y="1633538"/>
            <a:ext cx="5943600" cy="3962400"/>
          </a:xfrm>
          <a:prstGeom prst="rect">
            <a:avLst/>
          </a:prstGeom>
        </p:spPr>
      </p:pic>
      <p:sp>
        <p:nvSpPr>
          <p:cNvPr id="6" name="TextBox 5">
            <a:extLst>
              <a:ext uri="{FF2B5EF4-FFF2-40B4-BE49-F238E27FC236}">
                <a16:creationId xmlns:a16="http://schemas.microsoft.com/office/drawing/2014/main" id="{6C5907D7-2F83-4482-1A96-10EEBAE65B28}"/>
              </a:ext>
            </a:extLst>
          </p:cNvPr>
          <p:cNvSpPr txBox="1"/>
          <p:nvPr/>
        </p:nvSpPr>
        <p:spPr>
          <a:xfrm>
            <a:off x="152400" y="1260247"/>
            <a:ext cx="5734050" cy="4708981"/>
          </a:xfrm>
          <a:prstGeom prst="rect">
            <a:avLst/>
          </a:prstGeom>
          <a:noFill/>
        </p:spPr>
        <p:txBody>
          <a:bodyPr wrap="square" rtlCol="0">
            <a:spAutoFit/>
          </a:bodyPr>
          <a:lstStyle/>
          <a:p>
            <a:pPr marL="285750" indent="-285750">
              <a:buFont typeface="Arial" panose="020B0604020202020204" pitchFamily="34" charset="0"/>
              <a:buChar char="•"/>
            </a:pPr>
            <a:r>
              <a:rPr lang="en-US" sz="2000" dirty="0"/>
              <a:t>David Acer was a dentist who practiced in Florida throughout the 1980s, by 1986 he knew he had AIDS</a:t>
            </a:r>
          </a:p>
          <a:p>
            <a:pPr marL="285750" indent="-285750">
              <a:buFont typeface="Arial" panose="020B0604020202020204" pitchFamily="34" charset="0"/>
              <a:buChar char="•"/>
            </a:pPr>
            <a:r>
              <a:rPr lang="en-US" sz="2000" dirty="0"/>
              <a:t>As he got sicker, he continued to see patients. He treated Kimberly </a:t>
            </a:r>
            <a:r>
              <a:rPr lang="en-US" sz="2000" dirty="0" err="1"/>
              <a:t>Bergalis</a:t>
            </a:r>
            <a:r>
              <a:rPr lang="en-US" sz="2000" dirty="0"/>
              <a:t> in 1987</a:t>
            </a:r>
          </a:p>
          <a:p>
            <a:pPr marL="285750" indent="-285750">
              <a:buFont typeface="Arial" panose="020B0604020202020204" pitchFamily="34" charset="0"/>
              <a:buChar char="•"/>
            </a:pPr>
            <a:r>
              <a:rPr lang="en-US" sz="2000" dirty="0"/>
              <a:t>In 1990, </a:t>
            </a:r>
            <a:r>
              <a:rPr lang="en-US" sz="2000" dirty="0" err="1"/>
              <a:t>Bergalis</a:t>
            </a:r>
            <a:r>
              <a:rPr lang="en-US" sz="2000" dirty="0"/>
              <a:t> was diagnosed with AIDS and Acer died from Kaposi’s sarcoma</a:t>
            </a:r>
          </a:p>
          <a:p>
            <a:pPr marL="285750" indent="-285750">
              <a:buFont typeface="Arial" panose="020B0604020202020204" pitchFamily="34" charset="0"/>
              <a:buChar char="•"/>
            </a:pPr>
            <a:r>
              <a:rPr lang="en-US" sz="2000" dirty="0" err="1"/>
              <a:t>Bergalis</a:t>
            </a:r>
            <a:r>
              <a:rPr lang="en-US" sz="2000" dirty="0"/>
              <a:t> sued for medical malpractice immediately after his death</a:t>
            </a:r>
          </a:p>
          <a:p>
            <a:pPr marL="285750" indent="-285750">
              <a:buFont typeface="Arial" panose="020B0604020202020204" pitchFamily="34" charset="0"/>
              <a:buChar char="•"/>
            </a:pPr>
            <a:r>
              <a:rPr lang="en-US" sz="2000" dirty="0"/>
              <a:t>Ethical issues arose with disclosure of medical status</a:t>
            </a:r>
          </a:p>
          <a:p>
            <a:pPr marL="285750" indent="-285750">
              <a:buFont typeface="Arial" panose="020B0604020202020204" pitchFamily="34" charset="0"/>
              <a:buChar char="•"/>
            </a:pPr>
            <a:r>
              <a:rPr lang="en-US" sz="2000" dirty="0"/>
              <a:t>Investigations found that many patients lied, HIV likely acquired from the same community as Acer</a:t>
            </a:r>
          </a:p>
          <a:p>
            <a:pPr marL="285750" indent="-285750">
              <a:buFont typeface="Arial" panose="020B0604020202020204" pitchFamily="34" charset="0"/>
              <a:buChar char="•"/>
            </a:pPr>
            <a:r>
              <a:rPr lang="en-US" sz="2000" dirty="0"/>
              <a:t>Still unknown for sure whether Acer infected his patients</a:t>
            </a:r>
          </a:p>
        </p:txBody>
      </p:sp>
    </p:spTree>
    <p:extLst>
      <p:ext uri="{BB962C8B-B14F-4D97-AF65-F5344CB8AC3E}">
        <p14:creationId xmlns:p14="http://schemas.microsoft.com/office/powerpoint/2010/main" val="32936837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D5280A-553C-19D0-0A3B-BBF9858F1892}"/>
              </a:ext>
            </a:extLst>
          </p:cNvPr>
          <p:cNvSpPr>
            <a:spLocks noGrp="1"/>
          </p:cNvSpPr>
          <p:nvPr>
            <p:ph type="title"/>
          </p:nvPr>
        </p:nvSpPr>
        <p:spPr>
          <a:xfrm>
            <a:off x="163074" y="170253"/>
            <a:ext cx="7928279" cy="1353747"/>
          </a:xfrm>
        </p:spPr>
        <p:txBody>
          <a:bodyPr/>
          <a:lstStyle/>
          <a:p>
            <a:r>
              <a:rPr lang="en-US" dirty="0"/>
              <a:t>Case study: influenza – antigenic shift and drift</a:t>
            </a:r>
          </a:p>
        </p:txBody>
      </p:sp>
      <p:pic>
        <p:nvPicPr>
          <p:cNvPr id="4" name="Picture 3">
            <a:extLst>
              <a:ext uri="{FF2B5EF4-FFF2-40B4-BE49-F238E27FC236}">
                <a16:creationId xmlns:a16="http://schemas.microsoft.com/office/drawing/2014/main" id="{FDC196EA-D22A-E2EE-56A6-8E0481DC23F0}"/>
              </a:ext>
            </a:extLst>
          </p:cNvPr>
          <p:cNvPicPr>
            <a:picLocks noChangeAspect="1"/>
          </p:cNvPicPr>
          <p:nvPr/>
        </p:nvPicPr>
        <p:blipFill>
          <a:blip r:embed="rId2"/>
          <a:stretch>
            <a:fillRect/>
          </a:stretch>
        </p:blipFill>
        <p:spPr>
          <a:xfrm>
            <a:off x="381000" y="1524000"/>
            <a:ext cx="5352184" cy="4536357"/>
          </a:xfrm>
          <a:prstGeom prst="rect">
            <a:avLst/>
          </a:prstGeom>
        </p:spPr>
      </p:pic>
      <p:pic>
        <p:nvPicPr>
          <p:cNvPr id="5" name="Picture 4">
            <a:extLst>
              <a:ext uri="{FF2B5EF4-FFF2-40B4-BE49-F238E27FC236}">
                <a16:creationId xmlns:a16="http://schemas.microsoft.com/office/drawing/2014/main" id="{E284AEEE-9B88-FF0B-4CD1-AC6D202963A8}"/>
              </a:ext>
            </a:extLst>
          </p:cNvPr>
          <p:cNvPicPr>
            <a:picLocks noChangeAspect="1"/>
          </p:cNvPicPr>
          <p:nvPr/>
        </p:nvPicPr>
        <p:blipFill>
          <a:blip r:embed="rId3"/>
          <a:stretch>
            <a:fillRect/>
          </a:stretch>
        </p:blipFill>
        <p:spPr>
          <a:xfrm>
            <a:off x="6256776" y="984250"/>
            <a:ext cx="5772150" cy="5319432"/>
          </a:xfrm>
          <a:prstGeom prst="rect">
            <a:avLst/>
          </a:prstGeom>
        </p:spPr>
      </p:pic>
      <p:sp>
        <p:nvSpPr>
          <p:cNvPr id="6" name="TextBox 5">
            <a:extLst>
              <a:ext uri="{FF2B5EF4-FFF2-40B4-BE49-F238E27FC236}">
                <a16:creationId xmlns:a16="http://schemas.microsoft.com/office/drawing/2014/main" id="{D754B93A-5161-E957-4324-58E012437F50}"/>
              </a:ext>
            </a:extLst>
          </p:cNvPr>
          <p:cNvSpPr txBox="1"/>
          <p:nvPr/>
        </p:nvSpPr>
        <p:spPr>
          <a:xfrm>
            <a:off x="10939157" y="6550223"/>
            <a:ext cx="1252843" cy="307777"/>
          </a:xfrm>
          <a:prstGeom prst="rect">
            <a:avLst/>
          </a:prstGeom>
          <a:noFill/>
        </p:spPr>
        <p:txBody>
          <a:bodyPr wrap="none" rtlCol="0">
            <a:spAutoFit/>
          </a:bodyPr>
          <a:lstStyle/>
          <a:p>
            <a:r>
              <a:rPr lang="en-US" sz="1400" dirty="0"/>
              <a:t>Yeo et al. 2021</a:t>
            </a:r>
          </a:p>
        </p:txBody>
      </p:sp>
    </p:spTree>
    <p:extLst>
      <p:ext uri="{BB962C8B-B14F-4D97-AF65-F5344CB8AC3E}">
        <p14:creationId xmlns:p14="http://schemas.microsoft.com/office/powerpoint/2010/main" val="428408987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Vaccines | Free Full-Text | An Antigenic Thrift-Based Approach to Influenza  Vaccine Design">
            <a:extLst>
              <a:ext uri="{FF2B5EF4-FFF2-40B4-BE49-F238E27FC236}">
                <a16:creationId xmlns:a16="http://schemas.microsoft.com/office/drawing/2014/main" id="{15785470-DBD5-F467-3D29-3CC9F85A09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690619"/>
            <a:ext cx="8091353" cy="469298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ED5280A-553C-19D0-0A3B-BBF9858F1892}"/>
              </a:ext>
            </a:extLst>
          </p:cNvPr>
          <p:cNvSpPr>
            <a:spLocks noGrp="1"/>
          </p:cNvSpPr>
          <p:nvPr>
            <p:ph type="title"/>
          </p:nvPr>
        </p:nvSpPr>
        <p:spPr>
          <a:xfrm>
            <a:off x="163074" y="170253"/>
            <a:ext cx="7928279" cy="1353747"/>
          </a:xfrm>
        </p:spPr>
        <p:txBody>
          <a:bodyPr/>
          <a:lstStyle/>
          <a:p>
            <a:r>
              <a:rPr lang="en-US" dirty="0"/>
              <a:t>Case study: influenza – antigenic shift and drift</a:t>
            </a:r>
          </a:p>
        </p:txBody>
      </p:sp>
      <p:pic>
        <p:nvPicPr>
          <p:cNvPr id="11268" name="Picture 4" descr="Longcat - Wikipedia">
            <a:extLst>
              <a:ext uri="{FF2B5EF4-FFF2-40B4-BE49-F238E27FC236}">
                <a16:creationId xmlns:a16="http://schemas.microsoft.com/office/drawing/2014/main" id="{018A079E-6302-0174-1AD3-FC619F5BAD6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46139" y="0"/>
            <a:ext cx="2245811" cy="406741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D534DD45-2DB1-1664-25AB-2E94B7C16280}"/>
              </a:ext>
            </a:extLst>
          </p:cNvPr>
          <p:cNvSpPr txBox="1"/>
          <p:nvPr/>
        </p:nvSpPr>
        <p:spPr>
          <a:xfrm>
            <a:off x="0" y="6550223"/>
            <a:ext cx="1475597" cy="307777"/>
          </a:xfrm>
          <a:prstGeom prst="rect">
            <a:avLst/>
          </a:prstGeom>
          <a:noFill/>
        </p:spPr>
        <p:txBody>
          <a:bodyPr wrap="none" rtlCol="0">
            <a:spAutoFit/>
          </a:bodyPr>
          <a:lstStyle/>
          <a:p>
            <a:r>
              <a:rPr lang="en-US" sz="1400" dirty="0"/>
              <a:t>Bolton et al. 2021</a:t>
            </a:r>
          </a:p>
        </p:txBody>
      </p:sp>
      <p:sp>
        <p:nvSpPr>
          <p:cNvPr id="5" name="TextBox 4">
            <a:extLst>
              <a:ext uri="{FF2B5EF4-FFF2-40B4-BE49-F238E27FC236}">
                <a16:creationId xmlns:a16="http://schemas.microsoft.com/office/drawing/2014/main" id="{7AF1629D-4D8B-F0AF-A758-6AE95CF08125}"/>
              </a:ext>
            </a:extLst>
          </p:cNvPr>
          <p:cNvSpPr txBox="1"/>
          <p:nvPr/>
        </p:nvSpPr>
        <p:spPr>
          <a:xfrm>
            <a:off x="8599235" y="4303454"/>
            <a:ext cx="3586038" cy="2246769"/>
          </a:xfrm>
          <a:prstGeom prst="rect">
            <a:avLst/>
          </a:prstGeom>
          <a:noFill/>
        </p:spPr>
        <p:txBody>
          <a:bodyPr wrap="square" rtlCol="0">
            <a:spAutoFit/>
          </a:bodyPr>
          <a:lstStyle/>
          <a:p>
            <a:pPr algn="ctr"/>
            <a:r>
              <a:rPr lang="en-US" sz="2800" b="1" dirty="0"/>
              <a:t>Is drift or shift happening here?</a:t>
            </a:r>
          </a:p>
          <a:p>
            <a:pPr algn="ctr"/>
            <a:endParaRPr lang="en-US" sz="2800" b="1" dirty="0"/>
          </a:p>
          <a:p>
            <a:pPr algn="ctr"/>
            <a:r>
              <a:rPr lang="en-US" sz="2800" b="1" dirty="0"/>
              <a:t>How does this impact vaccine design?</a:t>
            </a:r>
          </a:p>
        </p:txBody>
      </p:sp>
    </p:spTree>
    <p:extLst>
      <p:ext uri="{BB962C8B-B14F-4D97-AF65-F5344CB8AC3E}">
        <p14:creationId xmlns:p14="http://schemas.microsoft.com/office/powerpoint/2010/main" val="392583503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table with a diagram of a variety of cells&#10;&#10;Description automatically generated with medium confidence">
            <a:extLst>
              <a:ext uri="{FF2B5EF4-FFF2-40B4-BE49-F238E27FC236}">
                <a16:creationId xmlns:a16="http://schemas.microsoft.com/office/drawing/2014/main" id="{2EB174BA-43FB-545F-A5A8-0D1AF6A35497}"/>
              </a:ext>
            </a:extLst>
          </p:cNvPr>
          <p:cNvPicPr>
            <a:picLocks noChangeAspect="1"/>
          </p:cNvPicPr>
          <p:nvPr/>
        </p:nvPicPr>
        <p:blipFill>
          <a:blip r:embed="rId2"/>
          <a:stretch>
            <a:fillRect/>
          </a:stretch>
        </p:blipFill>
        <p:spPr>
          <a:xfrm>
            <a:off x="6607524" y="1793122"/>
            <a:ext cx="5584476" cy="4803268"/>
          </a:xfrm>
          <a:prstGeom prst="rect">
            <a:avLst/>
          </a:prstGeom>
        </p:spPr>
      </p:pic>
      <p:sp>
        <p:nvSpPr>
          <p:cNvPr id="6" name="TextBox 5">
            <a:extLst>
              <a:ext uri="{FF2B5EF4-FFF2-40B4-BE49-F238E27FC236}">
                <a16:creationId xmlns:a16="http://schemas.microsoft.com/office/drawing/2014/main" id="{F88B9EF0-2ABA-7CF3-8C6A-6DE6EB0DFA05}"/>
              </a:ext>
            </a:extLst>
          </p:cNvPr>
          <p:cNvSpPr txBox="1"/>
          <p:nvPr/>
        </p:nvSpPr>
        <p:spPr>
          <a:xfrm>
            <a:off x="0" y="6334780"/>
            <a:ext cx="2045175" cy="523220"/>
          </a:xfrm>
          <a:prstGeom prst="rect">
            <a:avLst/>
          </a:prstGeom>
          <a:noFill/>
        </p:spPr>
        <p:txBody>
          <a:bodyPr wrap="none" rtlCol="0">
            <a:spAutoFit/>
          </a:bodyPr>
          <a:lstStyle/>
          <a:p>
            <a:r>
              <a:rPr lang="en-US" sz="1400" dirty="0"/>
              <a:t>Grenfell et al. 2004</a:t>
            </a:r>
          </a:p>
          <a:p>
            <a:r>
              <a:rPr lang="en-US" sz="1400" dirty="0" err="1"/>
              <a:t>Pybus</a:t>
            </a:r>
            <a:r>
              <a:rPr lang="en-US" sz="1400" dirty="0"/>
              <a:t> and </a:t>
            </a:r>
            <a:r>
              <a:rPr lang="en-US" sz="1400" dirty="0" err="1"/>
              <a:t>Rambaut</a:t>
            </a:r>
            <a:r>
              <a:rPr lang="en-US" sz="1400" dirty="0"/>
              <a:t> 2009</a:t>
            </a:r>
          </a:p>
        </p:txBody>
      </p:sp>
      <p:pic>
        <p:nvPicPr>
          <p:cNvPr id="10" name="Picture 9" descr="A diagram of a diagram of a dna tree&#10;&#10;Description automatically generated with medium confidence">
            <a:extLst>
              <a:ext uri="{FF2B5EF4-FFF2-40B4-BE49-F238E27FC236}">
                <a16:creationId xmlns:a16="http://schemas.microsoft.com/office/drawing/2014/main" id="{EBB1668B-AB6A-3B71-5718-E0259AB71754}"/>
              </a:ext>
            </a:extLst>
          </p:cNvPr>
          <p:cNvPicPr>
            <a:picLocks noChangeAspect="1"/>
          </p:cNvPicPr>
          <p:nvPr/>
        </p:nvPicPr>
        <p:blipFill>
          <a:blip r:embed="rId3"/>
          <a:stretch>
            <a:fillRect/>
          </a:stretch>
        </p:blipFill>
        <p:spPr>
          <a:xfrm>
            <a:off x="184567" y="284813"/>
            <a:ext cx="6286443" cy="4212236"/>
          </a:xfrm>
          <a:prstGeom prst="rect">
            <a:avLst/>
          </a:prstGeom>
        </p:spPr>
      </p:pic>
      <p:sp>
        <p:nvSpPr>
          <p:cNvPr id="11" name="TextBox 10">
            <a:extLst>
              <a:ext uri="{FF2B5EF4-FFF2-40B4-BE49-F238E27FC236}">
                <a16:creationId xmlns:a16="http://schemas.microsoft.com/office/drawing/2014/main" id="{23C12717-AB03-4471-2D59-8064A91A4897}"/>
              </a:ext>
            </a:extLst>
          </p:cNvPr>
          <p:cNvSpPr txBox="1"/>
          <p:nvPr/>
        </p:nvSpPr>
        <p:spPr>
          <a:xfrm>
            <a:off x="8424472" y="974361"/>
            <a:ext cx="2887585" cy="646331"/>
          </a:xfrm>
          <a:prstGeom prst="rect">
            <a:avLst/>
          </a:prstGeom>
          <a:noFill/>
        </p:spPr>
        <p:txBody>
          <a:bodyPr wrap="none" rtlCol="0">
            <a:spAutoFit/>
          </a:bodyPr>
          <a:lstStyle/>
          <a:p>
            <a:r>
              <a:rPr lang="en-US" sz="3600" dirty="0"/>
              <a:t>Shapes matter</a:t>
            </a:r>
          </a:p>
        </p:txBody>
      </p:sp>
      <p:sp>
        <p:nvSpPr>
          <p:cNvPr id="12" name="TextBox 11">
            <a:extLst>
              <a:ext uri="{FF2B5EF4-FFF2-40B4-BE49-F238E27FC236}">
                <a16:creationId xmlns:a16="http://schemas.microsoft.com/office/drawing/2014/main" id="{3ADF91CD-A9FB-81F9-B9BD-E69494D6922F}"/>
              </a:ext>
            </a:extLst>
          </p:cNvPr>
          <p:cNvSpPr txBox="1"/>
          <p:nvPr/>
        </p:nvSpPr>
        <p:spPr>
          <a:xfrm>
            <a:off x="1606447" y="4769583"/>
            <a:ext cx="2539734" cy="646331"/>
          </a:xfrm>
          <a:prstGeom prst="rect">
            <a:avLst/>
          </a:prstGeom>
          <a:noFill/>
        </p:spPr>
        <p:txBody>
          <a:bodyPr wrap="none" rtlCol="0">
            <a:spAutoFit/>
          </a:bodyPr>
          <a:lstStyle/>
          <a:p>
            <a:r>
              <a:rPr lang="en-US" sz="3600" dirty="0"/>
              <a:t>Units matter</a:t>
            </a:r>
          </a:p>
        </p:txBody>
      </p:sp>
    </p:spTree>
    <p:extLst>
      <p:ext uri="{BB962C8B-B14F-4D97-AF65-F5344CB8AC3E}">
        <p14:creationId xmlns:p14="http://schemas.microsoft.com/office/powerpoint/2010/main" val="27330137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Vertebrate phylogeny with characters - Understanding Evolution">
            <a:extLst>
              <a:ext uri="{FF2B5EF4-FFF2-40B4-BE49-F238E27FC236}">
                <a16:creationId xmlns:a16="http://schemas.microsoft.com/office/drawing/2014/main" id="{5FB3847D-3A1D-59A4-424F-EC295EF6CD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15434"/>
            <a:ext cx="6789444" cy="4540309"/>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a:extLst>
              <a:ext uri="{FF2B5EF4-FFF2-40B4-BE49-F238E27FC236}">
                <a16:creationId xmlns:a16="http://schemas.microsoft.com/office/drawing/2014/main" id="{141CAB71-4514-9698-7152-45B4993E3CE4}"/>
              </a:ext>
            </a:extLst>
          </p:cNvPr>
          <p:cNvSpPr>
            <a:spLocks noGrp="1"/>
          </p:cNvSpPr>
          <p:nvPr>
            <p:ph type="title"/>
          </p:nvPr>
        </p:nvSpPr>
        <p:spPr>
          <a:xfrm>
            <a:off x="838200" y="365125"/>
            <a:ext cx="10515600" cy="1325563"/>
          </a:xfrm>
        </p:spPr>
        <p:txBody>
          <a:bodyPr/>
          <a:lstStyle/>
          <a:p>
            <a:r>
              <a:rPr lang="en-US" dirty="0"/>
              <a:t>What is a phylogeny?</a:t>
            </a:r>
          </a:p>
        </p:txBody>
      </p:sp>
      <p:sp>
        <p:nvSpPr>
          <p:cNvPr id="6" name="TextBox 5">
            <a:extLst>
              <a:ext uri="{FF2B5EF4-FFF2-40B4-BE49-F238E27FC236}">
                <a16:creationId xmlns:a16="http://schemas.microsoft.com/office/drawing/2014/main" id="{E6C26841-C675-510E-B59D-252E9FD08917}"/>
              </a:ext>
            </a:extLst>
          </p:cNvPr>
          <p:cNvSpPr txBox="1"/>
          <p:nvPr/>
        </p:nvSpPr>
        <p:spPr>
          <a:xfrm>
            <a:off x="8951889" y="6507864"/>
            <a:ext cx="3280322" cy="369332"/>
          </a:xfrm>
          <a:prstGeom prst="rect">
            <a:avLst/>
          </a:prstGeom>
          <a:noFill/>
        </p:spPr>
        <p:txBody>
          <a:bodyPr wrap="none" rtlCol="0">
            <a:spAutoFit/>
          </a:bodyPr>
          <a:lstStyle/>
          <a:p>
            <a:r>
              <a:rPr lang="en-US" dirty="0" err="1"/>
              <a:t>Hossfeld</a:t>
            </a:r>
            <a:r>
              <a:rPr lang="en-US" dirty="0"/>
              <a:t> and </a:t>
            </a:r>
            <a:r>
              <a:rPr lang="en-US" dirty="0" err="1"/>
              <a:t>Levit</a:t>
            </a:r>
            <a:r>
              <a:rPr lang="en-US" dirty="0"/>
              <a:t>, Nature, 2016 </a:t>
            </a:r>
          </a:p>
        </p:txBody>
      </p:sp>
      <p:pic>
        <p:nvPicPr>
          <p:cNvPr id="2" name="Picture 2" descr="Tree of life' took root 150 years ago | Nature">
            <a:extLst>
              <a:ext uri="{FF2B5EF4-FFF2-40B4-BE49-F238E27FC236}">
                <a16:creationId xmlns:a16="http://schemas.microsoft.com/office/drawing/2014/main" id="{2C869B4C-47EF-201C-78EF-AA652F2CCE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9389" y="450783"/>
            <a:ext cx="3723736" cy="579695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D59A1594-A26A-6E7C-CAD5-AC9AB28334EA}"/>
              </a:ext>
            </a:extLst>
          </p:cNvPr>
          <p:cNvSpPr txBox="1"/>
          <p:nvPr/>
        </p:nvSpPr>
        <p:spPr>
          <a:xfrm>
            <a:off x="9573872" y="6206670"/>
            <a:ext cx="2582823" cy="369332"/>
          </a:xfrm>
          <a:prstGeom prst="rect">
            <a:avLst/>
          </a:prstGeom>
          <a:noFill/>
        </p:spPr>
        <p:txBody>
          <a:bodyPr wrap="none" rtlCol="0">
            <a:spAutoFit/>
          </a:bodyPr>
          <a:lstStyle/>
          <a:p>
            <a:r>
              <a:rPr lang="en-US" dirty="0"/>
              <a:t>Baum et. al, Nature, 2008</a:t>
            </a:r>
          </a:p>
        </p:txBody>
      </p:sp>
      <p:sp>
        <p:nvSpPr>
          <p:cNvPr id="7" name="Rectangle 6">
            <a:extLst>
              <a:ext uri="{FF2B5EF4-FFF2-40B4-BE49-F238E27FC236}">
                <a16:creationId xmlns:a16="http://schemas.microsoft.com/office/drawing/2014/main" id="{9B366EEF-E4D1-9645-A625-35B454886DC7}"/>
              </a:ext>
            </a:extLst>
          </p:cNvPr>
          <p:cNvSpPr/>
          <p:nvPr/>
        </p:nvSpPr>
        <p:spPr>
          <a:xfrm>
            <a:off x="1746438" y="2279235"/>
            <a:ext cx="8212347" cy="214004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200" dirty="0"/>
              <a:t>“A phylogenetic tree, or a phylogeny, is a diagram that depicts the lines of evolutionary descent of different species, organisms, or genes from a common ancestor.”</a:t>
            </a:r>
          </a:p>
        </p:txBody>
      </p:sp>
    </p:spTree>
    <p:extLst>
      <p:ext uri="{BB962C8B-B14F-4D97-AF65-F5344CB8AC3E}">
        <p14:creationId xmlns:p14="http://schemas.microsoft.com/office/powerpoint/2010/main" val="363168080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descr="Phylodynamics">
            <a:extLst>
              <a:ext uri="{FF2B5EF4-FFF2-40B4-BE49-F238E27FC236}">
                <a16:creationId xmlns:a16="http://schemas.microsoft.com/office/drawing/2014/main" id="{3E2866C5-3EDA-18E7-0236-0BD0F33DFA0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52750"/>
          <a:stretch/>
        </p:blipFill>
        <p:spPr bwMode="auto">
          <a:xfrm>
            <a:off x="7962900" y="611187"/>
            <a:ext cx="4229100" cy="472883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4BA6E7B-CFFB-16BE-BCF7-AB4DC47619B7}"/>
              </a:ext>
            </a:extLst>
          </p:cNvPr>
          <p:cNvSpPr>
            <a:spLocks noGrp="1"/>
          </p:cNvSpPr>
          <p:nvPr>
            <p:ph type="title"/>
          </p:nvPr>
        </p:nvSpPr>
        <p:spPr>
          <a:xfrm>
            <a:off x="209550" y="-225754"/>
            <a:ext cx="10515600" cy="1325563"/>
          </a:xfrm>
        </p:spPr>
        <p:txBody>
          <a:bodyPr/>
          <a:lstStyle/>
          <a:p>
            <a:r>
              <a:rPr lang="en-US" dirty="0"/>
              <a:t>You can do a lot with phylogenies…</a:t>
            </a:r>
          </a:p>
        </p:txBody>
      </p:sp>
      <p:sp>
        <p:nvSpPr>
          <p:cNvPr id="3" name="Content Placeholder 2">
            <a:extLst>
              <a:ext uri="{FF2B5EF4-FFF2-40B4-BE49-F238E27FC236}">
                <a16:creationId xmlns:a16="http://schemas.microsoft.com/office/drawing/2014/main" id="{6AF64989-CFDC-C219-6FFA-9B954BC19527}"/>
              </a:ext>
            </a:extLst>
          </p:cNvPr>
          <p:cNvSpPr>
            <a:spLocks noGrp="1"/>
          </p:cNvSpPr>
          <p:nvPr>
            <p:ph idx="1"/>
          </p:nvPr>
        </p:nvSpPr>
        <p:spPr>
          <a:xfrm>
            <a:off x="342900" y="1517978"/>
            <a:ext cx="8058150" cy="4609307"/>
          </a:xfrm>
        </p:spPr>
        <p:txBody>
          <a:bodyPr>
            <a:normAutofit/>
          </a:bodyPr>
          <a:lstStyle/>
          <a:p>
            <a:r>
              <a:rPr lang="en-US" dirty="0" err="1"/>
              <a:t>Phylodynamics</a:t>
            </a:r>
            <a:r>
              <a:rPr lang="en-US" dirty="0"/>
              <a:t> (tomorrow’s lecture)</a:t>
            </a:r>
          </a:p>
          <a:p>
            <a:r>
              <a:rPr lang="en-US" dirty="0"/>
              <a:t>Can look at phylogeny in context of other factors</a:t>
            </a:r>
          </a:p>
          <a:p>
            <a:pPr lvl="1"/>
            <a:r>
              <a:rPr lang="en-US" dirty="0"/>
              <a:t>Time (how long ago did this virus diverge)</a:t>
            </a:r>
          </a:p>
          <a:p>
            <a:pPr lvl="1"/>
            <a:r>
              <a:rPr lang="en-US" dirty="0"/>
              <a:t>Location (how did a virus change as it spread?)</a:t>
            </a:r>
          </a:p>
          <a:p>
            <a:pPr lvl="1"/>
            <a:r>
              <a:rPr lang="en-US" dirty="0"/>
              <a:t>Host (how did a virus change in different hosts?)</a:t>
            </a:r>
          </a:p>
          <a:p>
            <a:r>
              <a:rPr lang="en-US" dirty="0"/>
              <a:t>Maximum likelihood phylogenies good for: </a:t>
            </a:r>
          </a:p>
          <a:p>
            <a:pPr lvl="1"/>
            <a:r>
              <a:rPr lang="en-US" dirty="0"/>
              <a:t>How different/similar is one thing in comparison to known things</a:t>
            </a:r>
          </a:p>
        </p:txBody>
      </p:sp>
      <p:pic>
        <p:nvPicPr>
          <p:cNvPr id="4098" name="Picture 2" descr="BEAST Software - Bayesian Evolutionary Analysis Sampling Trees | BEAST  Documentation">
            <a:extLst>
              <a:ext uri="{FF2B5EF4-FFF2-40B4-BE49-F238E27FC236}">
                <a16:creationId xmlns:a16="http://schemas.microsoft.com/office/drawing/2014/main" id="{21E9F993-C637-7D5D-4387-6E01BD151D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57282" y="5514181"/>
            <a:ext cx="4934718" cy="13255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082685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949BBA-4A27-A45E-70B6-4B3A0B13D563}"/>
              </a:ext>
            </a:extLst>
          </p:cNvPr>
          <p:cNvSpPr>
            <a:spLocks noGrp="1"/>
          </p:cNvSpPr>
          <p:nvPr>
            <p:ph type="title"/>
          </p:nvPr>
        </p:nvSpPr>
        <p:spPr/>
        <p:txBody>
          <a:bodyPr/>
          <a:lstStyle/>
          <a:p>
            <a:r>
              <a:rPr lang="en-US" dirty="0"/>
              <a:t>So you have your sequences, now what?</a:t>
            </a:r>
          </a:p>
        </p:txBody>
      </p:sp>
      <p:sp>
        <p:nvSpPr>
          <p:cNvPr id="3" name="Content Placeholder 2">
            <a:extLst>
              <a:ext uri="{FF2B5EF4-FFF2-40B4-BE49-F238E27FC236}">
                <a16:creationId xmlns:a16="http://schemas.microsoft.com/office/drawing/2014/main" id="{375D243B-D676-A665-9C13-48680D50A58F}"/>
              </a:ext>
            </a:extLst>
          </p:cNvPr>
          <p:cNvSpPr>
            <a:spLocks noGrp="1"/>
          </p:cNvSpPr>
          <p:nvPr>
            <p:ph idx="1"/>
          </p:nvPr>
        </p:nvSpPr>
        <p:spPr/>
        <p:txBody>
          <a:bodyPr>
            <a:normAutofit lnSpcReduction="10000"/>
          </a:bodyPr>
          <a:lstStyle/>
          <a:p>
            <a:r>
              <a:rPr lang="en-US" dirty="0"/>
              <a:t>Get some reference sequences from NCBI</a:t>
            </a:r>
          </a:p>
          <a:p>
            <a:r>
              <a:rPr lang="en-US" dirty="0"/>
              <a:t>Get an outgroup from NCBI</a:t>
            </a:r>
          </a:p>
          <a:p>
            <a:r>
              <a:rPr lang="en-US" dirty="0"/>
              <a:t>Align them (use a software like MEGA or online like MAFFT)</a:t>
            </a:r>
          </a:p>
          <a:p>
            <a:r>
              <a:rPr lang="en-US" dirty="0"/>
              <a:t>Pick the best model (use a software like MEGA or </a:t>
            </a:r>
            <a:r>
              <a:rPr lang="en-US" dirty="0" err="1"/>
              <a:t>ModelTest</a:t>
            </a:r>
            <a:r>
              <a:rPr lang="en-US" dirty="0"/>
              <a:t>-NG)</a:t>
            </a:r>
          </a:p>
          <a:p>
            <a:r>
              <a:rPr lang="en-US" dirty="0"/>
              <a:t>Run the phylogeny using your aligned sequences and chosen model (use a software like MEGA or </a:t>
            </a:r>
            <a:r>
              <a:rPr lang="en-US" dirty="0" err="1"/>
              <a:t>RAxML</a:t>
            </a:r>
            <a:r>
              <a:rPr lang="en-US" dirty="0"/>
              <a:t>)</a:t>
            </a:r>
          </a:p>
          <a:p>
            <a:r>
              <a:rPr lang="en-US" dirty="0"/>
              <a:t>Visualize/edit tree in either R or </a:t>
            </a:r>
            <a:r>
              <a:rPr lang="en-US" dirty="0" err="1"/>
              <a:t>FigTree</a:t>
            </a:r>
            <a:endParaRPr lang="en-US" dirty="0"/>
          </a:p>
          <a:p>
            <a:pPr marL="0" indent="0">
              <a:buNone/>
            </a:pPr>
            <a:endParaRPr lang="en-US" dirty="0"/>
          </a:p>
          <a:p>
            <a:pPr marL="0" indent="0">
              <a:buNone/>
            </a:pPr>
            <a:r>
              <a:rPr lang="en-US" dirty="0"/>
              <a:t>All of this listed is free to use </a:t>
            </a:r>
            <a:r>
              <a:rPr lang="en-US" dirty="0">
                <a:sym typeface="Wingdings" pitchFamily="2" charset="2"/>
              </a:rPr>
              <a:t></a:t>
            </a:r>
            <a:endParaRPr lang="en-US" dirty="0"/>
          </a:p>
        </p:txBody>
      </p:sp>
    </p:spTree>
    <p:extLst>
      <p:ext uri="{BB962C8B-B14F-4D97-AF65-F5344CB8AC3E}">
        <p14:creationId xmlns:p14="http://schemas.microsoft.com/office/powerpoint/2010/main" val="3052770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62FC35-BA12-A028-4BD2-6A6AA8DBEAB3}"/>
              </a:ext>
            </a:extLst>
          </p:cNvPr>
          <p:cNvSpPr>
            <a:spLocks noGrp="1"/>
          </p:cNvSpPr>
          <p:nvPr>
            <p:ph type="title"/>
          </p:nvPr>
        </p:nvSpPr>
        <p:spPr>
          <a:xfrm>
            <a:off x="-1" y="-298802"/>
            <a:ext cx="10515600" cy="1325563"/>
          </a:xfrm>
        </p:spPr>
        <p:txBody>
          <a:bodyPr/>
          <a:lstStyle/>
          <a:p>
            <a:r>
              <a:rPr lang="en-US" dirty="0"/>
              <a:t>Potential for pretty figures</a:t>
            </a:r>
          </a:p>
        </p:txBody>
      </p:sp>
      <p:pic>
        <p:nvPicPr>
          <p:cNvPr id="1026" name="Picture 2">
            <a:extLst>
              <a:ext uri="{FF2B5EF4-FFF2-40B4-BE49-F238E27FC236}">
                <a16:creationId xmlns:a16="http://schemas.microsoft.com/office/drawing/2014/main" id="{0A453AB7-8D3A-3C99-3DB6-4509661015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754478"/>
            <a:ext cx="4103522" cy="410352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CEF526EA-273F-C577-FE2C-7F66B37BE909}"/>
              </a:ext>
            </a:extLst>
          </p:cNvPr>
          <p:cNvPicPr>
            <a:picLocks noChangeAspect="1"/>
          </p:cNvPicPr>
          <p:nvPr/>
        </p:nvPicPr>
        <p:blipFill>
          <a:blip r:embed="rId4"/>
          <a:stretch>
            <a:fillRect/>
          </a:stretch>
        </p:blipFill>
        <p:spPr>
          <a:xfrm>
            <a:off x="7277100" y="0"/>
            <a:ext cx="4914900" cy="4103522"/>
          </a:xfrm>
          <a:prstGeom prst="rect">
            <a:avLst/>
          </a:prstGeom>
        </p:spPr>
      </p:pic>
      <p:pic>
        <p:nvPicPr>
          <p:cNvPr id="8" name="Picture 7">
            <a:extLst>
              <a:ext uri="{FF2B5EF4-FFF2-40B4-BE49-F238E27FC236}">
                <a16:creationId xmlns:a16="http://schemas.microsoft.com/office/drawing/2014/main" id="{22DF73F3-8007-5D65-F627-994870050919}"/>
              </a:ext>
            </a:extLst>
          </p:cNvPr>
          <p:cNvPicPr>
            <a:picLocks noChangeAspect="1"/>
          </p:cNvPicPr>
          <p:nvPr/>
        </p:nvPicPr>
        <p:blipFill>
          <a:blip r:embed="rId5"/>
          <a:stretch>
            <a:fillRect/>
          </a:stretch>
        </p:blipFill>
        <p:spPr>
          <a:xfrm>
            <a:off x="5257799" y="4097878"/>
            <a:ext cx="5810251" cy="2576155"/>
          </a:xfrm>
          <a:prstGeom prst="rect">
            <a:avLst/>
          </a:prstGeom>
        </p:spPr>
      </p:pic>
      <p:pic>
        <p:nvPicPr>
          <p:cNvPr id="1034" name="Picture 10" descr="dendrogram - How can I create a large tanglegram in R that is readable and  can be saved - Stack Overflow">
            <a:extLst>
              <a:ext uri="{FF2B5EF4-FFF2-40B4-BE49-F238E27FC236}">
                <a16:creationId xmlns:a16="http://schemas.microsoft.com/office/drawing/2014/main" id="{73F7D01E-B360-3BB1-2DE5-1C30C6319BC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16954" y="920034"/>
            <a:ext cx="3060146" cy="317784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black text on a white background&#10;&#10;Description automatically generated">
            <a:extLst>
              <a:ext uri="{FF2B5EF4-FFF2-40B4-BE49-F238E27FC236}">
                <a16:creationId xmlns:a16="http://schemas.microsoft.com/office/drawing/2014/main" id="{D7921552-D347-E056-B05D-A2A83D179FC1}"/>
              </a:ext>
            </a:extLst>
          </p:cNvPr>
          <p:cNvPicPr>
            <a:picLocks noChangeAspect="1"/>
          </p:cNvPicPr>
          <p:nvPr/>
        </p:nvPicPr>
        <p:blipFill>
          <a:blip r:embed="rId7"/>
          <a:stretch>
            <a:fillRect/>
          </a:stretch>
        </p:blipFill>
        <p:spPr>
          <a:xfrm>
            <a:off x="209116" y="1595891"/>
            <a:ext cx="3798722" cy="589457"/>
          </a:xfrm>
          <a:prstGeom prst="rect">
            <a:avLst/>
          </a:prstGeom>
        </p:spPr>
      </p:pic>
    </p:spTree>
    <p:extLst>
      <p:ext uri="{BB962C8B-B14F-4D97-AF65-F5344CB8AC3E}">
        <p14:creationId xmlns:p14="http://schemas.microsoft.com/office/powerpoint/2010/main" val="174570924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42DF53-06BA-D0A5-3D81-8B882DC9C3C6}"/>
              </a:ext>
            </a:extLst>
          </p:cNvPr>
          <p:cNvSpPr>
            <a:spLocks noGrp="1"/>
          </p:cNvSpPr>
          <p:nvPr>
            <p:ph type="title"/>
          </p:nvPr>
        </p:nvSpPr>
        <p:spPr/>
        <p:txBody>
          <a:bodyPr/>
          <a:lstStyle/>
          <a:p>
            <a:r>
              <a:rPr lang="en-US" dirty="0"/>
              <a:t>TUTORIAL</a:t>
            </a:r>
          </a:p>
        </p:txBody>
      </p:sp>
      <p:sp>
        <p:nvSpPr>
          <p:cNvPr id="3" name="Content Placeholder 2">
            <a:extLst>
              <a:ext uri="{FF2B5EF4-FFF2-40B4-BE49-F238E27FC236}">
                <a16:creationId xmlns:a16="http://schemas.microsoft.com/office/drawing/2014/main" id="{8CD6BD2C-0795-F48E-45C6-247D5DB80107}"/>
              </a:ext>
            </a:extLst>
          </p:cNvPr>
          <p:cNvSpPr>
            <a:spLocks noGrp="1"/>
          </p:cNvSpPr>
          <p:nvPr>
            <p:ph idx="1"/>
          </p:nvPr>
        </p:nvSpPr>
        <p:spPr>
          <a:xfrm>
            <a:off x="838200" y="1825625"/>
            <a:ext cx="5848350" cy="4351338"/>
          </a:xfrm>
        </p:spPr>
        <p:txBody>
          <a:bodyPr/>
          <a:lstStyle/>
          <a:p>
            <a:r>
              <a:rPr lang="en-US" dirty="0"/>
              <a:t>Please make sure </a:t>
            </a:r>
            <a:r>
              <a:rPr lang="en-US" dirty="0" err="1"/>
              <a:t>RAxML</a:t>
            </a:r>
            <a:r>
              <a:rPr lang="en-US" dirty="0"/>
              <a:t>-GUI and MEGA opens on your computer and you have the sequences downloaded from GitHub</a:t>
            </a:r>
          </a:p>
          <a:p>
            <a:r>
              <a:rPr lang="en-US" dirty="0"/>
              <a:t>Also have </a:t>
            </a:r>
            <a:r>
              <a:rPr lang="en-US" dirty="0" err="1"/>
              <a:t>FigTree</a:t>
            </a:r>
            <a:r>
              <a:rPr lang="en-US" dirty="0"/>
              <a:t> downloaded, or just follow along by watching</a:t>
            </a:r>
          </a:p>
          <a:p>
            <a:r>
              <a:rPr lang="en-US" dirty="0"/>
              <a:t>Additionally, open internet and go to NCBI virus...if this does not open just follow along by watching</a:t>
            </a:r>
          </a:p>
        </p:txBody>
      </p:sp>
      <p:pic>
        <p:nvPicPr>
          <p:cNvPr id="5" name="Picture 4" descr="A screenshot of a computer&#10;&#10;Description automatically generated">
            <a:extLst>
              <a:ext uri="{FF2B5EF4-FFF2-40B4-BE49-F238E27FC236}">
                <a16:creationId xmlns:a16="http://schemas.microsoft.com/office/drawing/2014/main" id="{D608537F-6405-1DDC-15AF-B95E8A5CA331}"/>
              </a:ext>
            </a:extLst>
          </p:cNvPr>
          <p:cNvPicPr>
            <a:picLocks noChangeAspect="1"/>
          </p:cNvPicPr>
          <p:nvPr/>
        </p:nvPicPr>
        <p:blipFill>
          <a:blip r:embed="rId2"/>
          <a:stretch>
            <a:fillRect/>
          </a:stretch>
        </p:blipFill>
        <p:spPr>
          <a:xfrm>
            <a:off x="6686550" y="681037"/>
            <a:ext cx="5056188" cy="2489200"/>
          </a:xfrm>
          <a:prstGeom prst="rect">
            <a:avLst/>
          </a:prstGeom>
        </p:spPr>
      </p:pic>
      <p:pic>
        <p:nvPicPr>
          <p:cNvPr id="7" name="Picture 6" descr="A screenshot of a phone&#10;&#10;Description automatically generated">
            <a:extLst>
              <a:ext uri="{FF2B5EF4-FFF2-40B4-BE49-F238E27FC236}">
                <a16:creationId xmlns:a16="http://schemas.microsoft.com/office/drawing/2014/main" id="{F245102D-D456-4962-0766-C3BCA3C786F1}"/>
              </a:ext>
            </a:extLst>
          </p:cNvPr>
          <p:cNvPicPr>
            <a:picLocks noChangeAspect="1"/>
          </p:cNvPicPr>
          <p:nvPr/>
        </p:nvPicPr>
        <p:blipFill>
          <a:blip r:embed="rId3"/>
          <a:stretch>
            <a:fillRect/>
          </a:stretch>
        </p:blipFill>
        <p:spPr>
          <a:xfrm>
            <a:off x="9580486" y="3353990"/>
            <a:ext cx="2162252" cy="2639219"/>
          </a:xfrm>
          <a:prstGeom prst="rect">
            <a:avLst/>
          </a:prstGeom>
        </p:spPr>
      </p:pic>
      <p:pic>
        <p:nvPicPr>
          <p:cNvPr id="9" name="Picture 8" descr="A logo with a letter&#10;&#10;Description automatically generated">
            <a:extLst>
              <a:ext uri="{FF2B5EF4-FFF2-40B4-BE49-F238E27FC236}">
                <a16:creationId xmlns:a16="http://schemas.microsoft.com/office/drawing/2014/main" id="{A5458F42-8D35-4F7A-D3F9-D60DC580952E}"/>
              </a:ext>
            </a:extLst>
          </p:cNvPr>
          <p:cNvPicPr>
            <a:picLocks noChangeAspect="1"/>
          </p:cNvPicPr>
          <p:nvPr/>
        </p:nvPicPr>
        <p:blipFill>
          <a:blip r:embed="rId4"/>
          <a:stretch>
            <a:fillRect/>
          </a:stretch>
        </p:blipFill>
        <p:spPr>
          <a:xfrm>
            <a:off x="4820444" y="5802313"/>
            <a:ext cx="4394200" cy="749300"/>
          </a:xfrm>
          <a:prstGeom prst="rect">
            <a:avLst/>
          </a:prstGeom>
        </p:spPr>
      </p:pic>
    </p:spTree>
    <p:extLst>
      <p:ext uri="{BB962C8B-B14F-4D97-AF65-F5344CB8AC3E}">
        <p14:creationId xmlns:p14="http://schemas.microsoft.com/office/powerpoint/2010/main" val="302611012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CDA5EC-377D-51EF-8C18-D6A699ED5C44}"/>
              </a:ext>
            </a:extLst>
          </p:cNvPr>
          <p:cNvSpPr>
            <a:spLocks noGrp="1"/>
          </p:cNvSpPr>
          <p:nvPr>
            <p:ph type="title"/>
          </p:nvPr>
        </p:nvSpPr>
        <p:spPr/>
        <p:txBody>
          <a:bodyPr/>
          <a:lstStyle/>
          <a:p>
            <a:r>
              <a:rPr lang="en-US" dirty="0"/>
              <a:t>Differences between human-hosted and swine-hosted H1N1 influenza</a:t>
            </a:r>
          </a:p>
        </p:txBody>
      </p:sp>
      <p:sp>
        <p:nvSpPr>
          <p:cNvPr id="3" name="Content Placeholder 2">
            <a:extLst>
              <a:ext uri="{FF2B5EF4-FFF2-40B4-BE49-F238E27FC236}">
                <a16:creationId xmlns:a16="http://schemas.microsoft.com/office/drawing/2014/main" id="{21FF2046-366E-23CE-6DA4-4762D95C3265}"/>
              </a:ext>
            </a:extLst>
          </p:cNvPr>
          <p:cNvSpPr>
            <a:spLocks noGrp="1"/>
          </p:cNvSpPr>
          <p:nvPr>
            <p:ph idx="1"/>
          </p:nvPr>
        </p:nvSpPr>
        <p:spPr>
          <a:xfrm>
            <a:off x="838200" y="1825625"/>
            <a:ext cx="8248650" cy="2841625"/>
          </a:xfrm>
        </p:spPr>
        <p:txBody>
          <a:bodyPr>
            <a:normAutofit fontScale="85000" lnSpcReduction="20000"/>
          </a:bodyPr>
          <a:lstStyle/>
          <a:p>
            <a:r>
              <a:rPr lang="en-US" dirty="0"/>
              <a:t>Hemagglutinin (HA)</a:t>
            </a:r>
          </a:p>
          <a:p>
            <a:pPr lvl="1"/>
            <a:r>
              <a:rPr lang="en-US" dirty="0"/>
              <a:t>Cell entry protein for influenza, the “H” in H1N1, 18 different types</a:t>
            </a:r>
          </a:p>
          <a:p>
            <a:r>
              <a:rPr lang="en-US" dirty="0"/>
              <a:t>PB2</a:t>
            </a:r>
          </a:p>
          <a:p>
            <a:pPr lvl="1"/>
            <a:r>
              <a:rPr lang="en-US" dirty="0"/>
              <a:t>Polymerase protein for influenza, has to do with viral replication, host immune evasion</a:t>
            </a:r>
          </a:p>
          <a:p>
            <a:r>
              <a:rPr lang="en-US" dirty="0"/>
              <a:t>Prompt: Let’s look at some influenza sequences from France, from both humans and pigs. We’ll look at two trees (HA and PB2) for H1N1 influenza</a:t>
            </a:r>
          </a:p>
          <a:p>
            <a:r>
              <a:rPr lang="en-US" b="1" dirty="0"/>
              <a:t>What kind of patterns do you think we’ll see?</a:t>
            </a:r>
          </a:p>
        </p:txBody>
      </p:sp>
      <p:pic>
        <p:nvPicPr>
          <p:cNvPr id="6" name="Picture 5" descr="Diagram of a cell structure&#10;&#10;Description automatically generated">
            <a:extLst>
              <a:ext uri="{FF2B5EF4-FFF2-40B4-BE49-F238E27FC236}">
                <a16:creationId xmlns:a16="http://schemas.microsoft.com/office/drawing/2014/main" id="{050A25D4-271A-6D97-C97C-CC419E4E5F14}"/>
              </a:ext>
            </a:extLst>
          </p:cNvPr>
          <p:cNvPicPr>
            <a:picLocks noChangeAspect="1"/>
          </p:cNvPicPr>
          <p:nvPr/>
        </p:nvPicPr>
        <p:blipFill>
          <a:blip r:embed="rId3"/>
          <a:stretch>
            <a:fillRect/>
          </a:stretch>
        </p:blipFill>
        <p:spPr>
          <a:xfrm>
            <a:off x="7981950" y="3987857"/>
            <a:ext cx="4210050" cy="2870143"/>
          </a:xfrm>
          <a:prstGeom prst="rect">
            <a:avLst/>
          </a:prstGeom>
        </p:spPr>
      </p:pic>
    </p:spTree>
    <p:extLst>
      <p:ext uri="{BB962C8B-B14F-4D97-AF65-F5344CB8AC3E}">
        <p14:creationId xmlns:p14="http://schemas.microsoft.com/office/powerpoint/2010/main" val="278372274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EC421AB4-CB1D-BB89-4ACE-00C289A9A684}"/>
              </a:ext>
            </a:extLst>
          </p:cNvPr>
          <p:cNvSpPr txBox="1"/>
          <p:nvPr/>
        </p:nvSpPr>
        <p:spPr>
          <a:xfrm>
            <a:off x="8363243" y="2828835"/>
            <a:ext cx="2672861" cy="1200329"/>
          </a:xfrm>
          <a:prstGeom prst="rect">
            <a:avLst/>
          </a:prstGeom>
          <a:noFill/>
        </p:spPr>
        <p:txBody>
          <a:bodyPr wrap="square" rtlCol="0">
            <a:spAutoFit/>
          </a:bodyPr>
          <a:lstStyle/>
          <a:p>
            <a:r>
              <a:rPr lang="en-US" dirty="0"/>
              <a:t>If you have a new sequence and need to figure out what it is…go to BLAST</a:t>
            </a:r>
          </a:p>
        </p:txBody>
      </p:sp>
      <p:pic>
        <p:nvPicPr>
          <p:cNvPr id="8" name="Picture 7">
            <a:extLst>
              <a:ext uri="{FF2B5EF4-FFF2-40B4-BE49-F238E27FC236}">
                <a16:creationId xmlns:a16="http://schemas.microsoft.com/office/drawing/2014/main" id="{27AC7DF3-0DA0-6750-94C6-C7A494E1B7D7}"/>
              </a:ext>
            </a:extLst>
          </p:cNvPr>
          <p:cNvPicPr>
            <a:picLocks noChangeAspect="1"/>
          </p:cNvPicPr>
          <p:nvPr/>
        </p:nvPicPr>
        <p:blipFill>
          <a:blip r:embed="rId2"/>
          <a:stretch>
            <a:fillRect/>
          </a:stretch>
        </p:blipFill>
        <p:spPr>
          <a:xfrm>
            <a:off x="211016" y="1556767"/>
            <a:ext cx="7772400" cy="4072480"/>
          </a:xfrm>
          <a:prstGeom prst="rect">
            <a:avLst/>
          </a:prstGeom>
        </p:spPr>
      </p:pic>
      <p:sp>
        <p:nvSpPr>
          <p:cNvPr id="9" name="Title 1">
            <a:extLst>
              <a:ext uri="{FF2B5EF4-FFF2-40B4-BE49-F238E27FC236}">
                <a16:creationId xmlns:a16="http://schemas.microsoft.com/office/drawing/2014/main" id="{59A575DA-0B2C-7C22-1CCE-7E2DA2A89E33}"/>
              </a:ext>
            </a:extLst>
          </p:cNvPr>
          <p:cNvSpPr>
            <a:spLocks noGrp="1"/>
          </p:cNvSpPr>
          <p:nvPr>
            <p:ph type="title"/>
          </p:nvPr>
        </p:nvSpPr>
        <p:spPr>
          <a:xfrm>
            <a:off x="211016" y="0"/>
            <a:ext cx="10515600" cy="1325563"/>
          </a:xfrm>
        </p:spPr>
        <p:txBody>
          <a:bodyPr/>
          <a:lstStyle/>
          <a:p>
            <a:r>
              <a:rPr lang="en-US" dirty="0"/>
              <a:t>Steps to revisit later</a:t>
            </a:r>
          </a:p>
        </p:txBody>
      </p:sp>
    </p:spTree>
    <p:extLst>
      <p:ext uri="{BB962C8B-B14F-4D97-AF65-F5344CB8AC3E}">
        <p14:creationId xmlns:p14="http://schemas.microsoft.com/office/powerpoint/2010/main" val="245884593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10" descr="A screenshot of a computer&#10;&#10;Description automatically generated">
            <a:extLst>
              <a:ext uri="{FF2B5EF4-FFF2-40B4-BE49-F238E27FC236}">
                <a16:creationId xmlns:a16="http://schemas.microsoft.com/office/drawing/2014/main" id="{251633E6-DFD0-E83A-4293-4A21AAB9C95E}"/>
              </a:ext>
            </a:extLst>
          </p:cNvPr>
          <p:cNvPicPr>
            <a:picLocks noGrp="1" noChangeAspect="1"/>
          </p:cNvPicPr>
          <p:nvPr>
            <p:ph idx="1"/>
          </p:nvPr>
        </p:nvPicPr>
        <p:blipFill>
          <a:blip r:embed="rId2"/>
          <a:stretch>
            <a:fillRect/>
          </a:stretch>
        </p:blipFill>
        <p:spPr>
          <a:xfrm>
            <a:off x="61037" y="617669"/>
            <a:ext cx="5774280" cy="5290685"/>
          </a:xfrm>
        </p:spPr>
      </p:pic>
      <p:pic>
        <p:nvPicPr>
          <p:cNvPr id="13" name="Picture 12" descr="A screenshot of a computer&#10;&#10;Description automatically generated">
            <a:extLst>
              <a:ext uri="{FF2B5EF4-FFF2-40B4-BE49-F238E27FC236}">
                <a16:creationId xmlns:a16="http://schemas.microsoft.com/office/drawing/2014/main" id="{1EE141AB-9635-C01F-EA4F-9FE6E9963E90}"/>
              </a:ext>
            </a:extLst>
          </p:cNvPr>
          <p:cNvPicPr>
            <a:picLocks noChangeAspect="1"/>
          </p:cNvPicPr>
          <p:nvPr/>
        </p:nvPicPr>
        <p:blipFill>
          <a:blip r:embed="rId3"/>
          <a:stretch>
            <a:fillRect/>
          </a:stretch>
        </p:blipFill>
        <p:spPr>
          <a:xfrm>
            <a:off x="5948037" y="1449526"/>
            <a:ext cx="6182926" cy="3423263"/>
          </a:xfrm>
          <a:prstGeom prst="rect">
            <a:avLst/>
          </a:prstGeom>
        </p:spPr>
      </p:pic>
      <p:sp>
        <p:nvSpPr>
          <p:cNvPr id="2" name="TextBox 1">
            <a:extLst>
              <a:ext uri="{FF2B5EF4-FFF2-40B4-BE49-F238E27FC236}">
                <a16:creationId xmlns:a16="http://schemas.microsoft.com/office/drawing/2014/main" id="{BBDFDB00-D090-D92A-664D-B50E246C3926}"/>
              </a:ext>
            </a:extLst>
          </p:cNvPr>
          <p:cNvSpPr txBox="1"/>
          <p:nvPr/>
        </p:nvSpPr>
        <p:spPr>
          <a:xfrm>
            <a:off x="6096000" y="0"/>
            <a:ext cx="5774281" cy="1200329"/>
          </a:xfrm>
          <a:prstGeom prst="rect">
            <a:avLst/>
          </a:prstGeom>
          <a:noFill/>
        </p:spPr>
        <p:txBody>
          <a:bodyPr wrap="square" rtlCol="0">
            <a:spAutoFit/>
          </a:bodyPr>
          <a:lstStyle/>
          <a:p>
            <a:r>
              <a:rPr lang="en-US" dirty="0" err="1"/>
              <a:t>BLASTn</a:t>
            </a:r>
            <a:r>
              <a:rPr lang="en-US" dirty="0"/>
              <a:t>: nucleotide sequences</a:t>
            </a:r>
          </a:p>
          <a:p>
            <a:r>
              <a:rPr lang="en-US" dirty="0" err="1"/>
              <a:t>BLASTx</a:t>
            </a:r>
            <a:r>
              <a:rPr lang="en-US" dirty="0"/>
              <a:t>: translates your nucleotide sequences to amino acid sequences</a:t>
            </a:r>
          </a:p>
          <a:p>
            <a:r>
              <a:rPr lang="en-US" dirty="0" err="1"/>
              <a:t>BLASTp</a:t>
            </a:r>
            <a:r>
              <a:rPr lang="en-US" dirty="0"/>
              <a:t>: protein sequences</a:t>
            </a:r>
          </a:p>
        </p:txBody>
      </p:sp>
      <p:sp>
        <p:nvSpPr>
          <p:cNvPr id="3" name="TextBox 2">
            <a:extLst>
              <a:ext uri="{FF2B5EF4-FFF2-40B4-BE49-F238E27FC236}">
                <a16:creationId xmlns:a16="http://schemas.microsoft.com/office/drawing/2014/main" id="{399EF631-278D-FC70-7C46-FBDF4870A9D0}"/>
              </a:ext>
            </a:extLst>
          </p:cNvPr>
          <p:cNvSpPr txBox="1"/>
          <p:nvPr/>
        </p:nvSpPr>
        <p:spPr>
          <a:xfrm>
            <a:off x="6955972" y="5278297"/>
            <a:ext cx="4438650" cy="1200329"/>
          </a:xfrm>
          <a:prstGeom prst="rect">
            <a:avLst/>
          </a:prstGeom>
          <a:noFill/>
        </p:spPr>
        <p:txBody>
          <a:bodyPr wrap="square" rtlCol="0">
            <a:spAutoFit/>
          </a:bodyPr>
          <a:lstStyle/>
          <a:p>
            <a:r>
              <a:rPr lang="en-US" dirty="0"/>
              <a:t>Okay! Our sequence is influenza A hemagglutinin…so we’ll want to build a phylogeny using amino acid influenza A hemagglutinin sequences for reference</a:t>
            </a:r>
          </a:p>
        </p:txBody>
      </p:sp>
    </p:spTree>
    <p:extLst>
      <p:ext uri="{BB962C8B-B14F-4D97-AF65-F5344CB8AC3E}">
        <p14:creationId xmlns:p14="http://schemas.microsoft.com/office/powerpoint/2010/main" val="361035571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screenshot of a computer&#10;&#10;Description automatically generated">
            <a:extLst>
              <a:ext uri="{FF2B5EF4-FFF2-40B4-BE49-F238E27FC236}">
                <a16:creationId xmlns:a16="http://schemas.microsoft.com/office/drawing/2014/main" id="{494EF3FA-55C1-7AF0-6752-EF49F31427B9}"/>
              </a:ext>
            </a:extLst>
          </p:cNvPr>
          <p:cNvPicPr>
            <a:picLocks noChangeAspect="1"/>
          </p:cNvPicPr>
          <p:nvPr/>
        </p:nvPicPr>
        <p:blipFill>
          <a:blip r:embed="rId2"/>
          <a:stretch>
            <a:fillRect/>
          </a:stretch>
        </p:blipFill>
        <p:spPr>
          <a:xfrm>
            <a:off x="176843" y="192506"/>
            <a:ext cx="4695948" cy="2987587"/>
          </a:xfrm>
          <a:prstGeom prst="rect">
            <a:avLst/>
          </a:prstGeom>
        </p:spPr>
      </p:pic>
      <p:pic>
        <p:nvPicPr>
          <p:cNvPr id="8" name="Picture 7" descr="A screenshot of a computer&#10;&#10;Description automatically generated">
            <a:extLst>
              <a:ext uri="{FF2B5EF4-FFF2-40B4-BE49-F238E27FC236}">
                <a16:creationId xmlns:a16="http://schemas.microsoft.com/office/drawing/2014/main" id="{2A0E04F7-EDA4-3821-7A7F-AA378D3E18EA}"/>
              </a:ext>
            </a:extLst>
          </p:cNvPr>
          <p:cNvPicPr>
            <a:picLocks noChangeAspect="1"/>
          </p:cNvPicPr>
          <p:nvPr/>
        </p:nvPicPr>
        <p:blipFill>
          <a:blip r:embed="rId3"/>
          <a:stretch>
            <a:fillRect/>
          </a:stretch>
        </p:blipFill>
        <p:spPr>
          <a:xfrm>
            <a:off x="5032443" y="0"/>
            <a:ext cx="6982714" cy="4427620"/>
          </a:xfrm>
          <a:prstGeom prst="rect">
            <a:avLst/>
          </a:prstGeom>
        </p:spPr>
      </p:pic>
      <p:pic>
        <p:nvPicPr>
          <p:cNvPr id="10" name="Picture 9">
            <a:extLst>
              <a:ext uri="{FF2B5EF4-FFF2-40B4-BE49-F238E27FC236}">
                <a16:creationId xmlns:a16="http://schemas.microsoft.com/office/drawing/2014/main" id="{C16FDFD0-BD01-827C-31A7-5ECA472FCAE8}"/>
              </a:ext>
            </a:extLst>
          </p:cNvPr>
          <p:cNvPicPr>
            <a:picLocks noChangeAspect="1"/>
          </p:cNvPicPr>
          <p:nvPr/>
        </p:nvPicPr>
        <p:blipFill>
          <a:blip r:embed="rId4"/>
          <a:stretch>
            <a:fillRect/>
          </a:stretch>
        </p:blipFill>
        <p:spPr>
          <a:xfrm>
            <a:off x="176843" y="3236494"/>
            <a:ext cx="1217951" cy="3429000"/>
          </a:xfrm>
          <a:prstGeom prst="rect">
            <a:avLst/>
          </a:prstGeom>
        </p:spPr>
      </p:pic>
      <p:sp>
        <p:nvSpPr>
          <p:cNvPr id="2" name="TextBox 1">
            <a:extLst>
              <a:ext uri="{FF2B5EF4-FFF2-40B4-BE49-F238E27FC236}">
                <a16:creationId xmlns:a16="http://schemas.microsoft.com/office/drawing/2014/main" id="{0A566E30-53E3-6B52-5C31-BE43514D6C17}"/>
              </a:ext>
            </a:extLst>
          </p:cNvPr>
          <p:cNvSpPr txBox="1"/>
          <p:nvPr/>
        </p:nvSpPr>
        <p:spPr>
          <a:xfrm>
            <a:off x="1665423" y="4317915"/>
            <a:ext cx="10637554" cy="2585323"/>
          </a:xfrm>
          <a:prstGeom prst="rect">
            <a:avLst/>
          </a:prstGeom>
          <a:noFill/>
        </p:spPr>
        <p:txBody>
          <a:bodyPr wrap="square" rtlCol="0">
            <a:spAutoFit/>
          </a:bodyPr>
          <a:lstStyle/>
          <a:p>
            <a:r>
              <a:rPr lang="en-US" dirty="0"/>
              <a:t>On NCBI virus, we can download some published sequences to make our tree: </a:t>
            </a:r>
          </a:p>
          <a:p>
            <a:pPr marL="342900" indent="-342900">
              <a:buAutoNum type="arabicPeriod"/>
            </a:pPr>
            <a:r>
              <a:rPr lang="en-US" dirty="0"/>
              <a:t>Click search by virus</a:t>
            </a:r>
          </a:p>
          <a:p>
            <a:pPr marL="342900" indent="-342900">
              <a:buAutoNum type="arabicPeriod"/>
            </a:pPr>
            <a:r>
              <a:rPr lang="en-US" dirty="0"/>
              <a:t>Type in whatever you’re looking for, </a:t>
            </a:r>
            <a:r>
              <a:rPr lang="en-US" dirty="0" err="1"/>
              <a:t>influenzavirus</a:t>
            </a:r>
            <a:r>
              <a:rPr lang="en-US" dirty="0"/>
              <a:t> A or </a:t>
            </a:r>
            <a:r>
              <a:rPr lang="en-US" dirty="0" err="1"/>
              <a:t>alphainfluenzavirus</a:t>
            </a:r>
            <a:r>
              <a:rPr lang="en-US" dirty="0"/>
              <a:t> is fine</a:t>
            </a:r>
          </a:p>
          <a:p>
            <a:pPr marL="342900" indent="-342900">
              <a:buAutoNum type="arabicPeriod"/>
            </a:pPr>
            <a:r>
              <a:rPr lang="en-US" dirty="0"/>
              <a:t>You can select the protein sequences or the nucleotide sequences, </a:t>
            </a:r>
            <a:r>
              <a:rPr lang="en-US" dirty="0" err="1"/>
              <a:t>refseq</a:t>
            </a:r>
            <a:r>
              <a:rPr lang="en-US" dirty="0"/>
              <a:t> refers to “good” genomes that have been determined to be a good representative</a:t>
            </a:r>
          </a:p>
          <a:p>
            <a:pPr marL="342900" indent="-342900">
              <a:buAutoNum type="arabicPeriod"/>
            </a:pPr>
            <a:r>
              <a:rPr lang="en-US" dirty="0"/>
              <a:t>You can filter by protein, geographic region, host species, and more on the side</a:t>
            </a:r>
          </a:p>
          <a:p>
            <a:pPr marL="342900" indent="-342900">
              <a:buAutoNum type="arabicPeriod"/>
            </a:pPr>
            <a:r>
              <a:rPr lang="en-US" dirty="0"/>
              <a:t>You can then download all selected sequences, a random subset of sequences, or a csv file with all of the information if you want to manually sort through the results and use R to download sequences using that csv file</a:t>
            </a:r>
          </a:p>
        </p:txBody>
      </p:sp>
    </p:spTree>
    <p:extLst>
      <p:ext uri="{BB962C8B-B14F-4D97-AF65-F5344CB8AC3E}">
        <p14:creationId xmlns:p14="http://schemas.microsoft.com/office/powerpoint/2010/main" val="115246294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D84CDA2-743B-3937-7951-5FB352B20316}"/>
              </a:ext>
            </a:extLst>
          </p:cNvPr>
          <p:cNvPicPr>
            <a:picLocks noGrp="1" noChangeAspect="1"/>
          </p:cNvPicPr>
          <p:nvPr>
            <p:ph idx="1"/>
          </p:nvPr>
        </p:nvPicPr>
        <p:blipFill>
          <a:blip r:embed="rId2"/>
          <a:stretch>
            <a:fillRect/>
          </a:stretch>
        </p:blipFill>
        <p:spPr>
          <a:xfrm>
            <a:off x="0" y="766846"/>
            <a:ext cx="5725080" cy="3600617"/>
          </a:xfrm>
        </p:spPr>
      </p:pic>
      <p:pic>
        <p:nvPicPr>
          <p:cNvPr id="7" name="Picture 6">
            <a:extLst>
              <a:ext uri="{FF2B5EF4-FFF2-40B4-BE49-F238E27FC236}">
                <a16:creationId xmlns:a16="http://schemas.microsoft.com/office/drawing/2014/main" id="{2791C9A0-8047-CF4B-8B07-E0FB0A46EC03}"/>
              </a:ext>
            </a:extLst>
          </p:cNvPr>
          <p:cNvPicPr>
            <a:picLocks noChangeAspect="1"/>
          </p:cNvPicPr>
          <p:nvPr/>
        </p:nvPicPr>
        <p:blipFill>
          <a:blip r:embed="rId3"/>
          <a:stretch>
            <a:fillRect/>
          </a:stretch>
        </p:blipFill>
        <p:spPr>
          <a:xfrm>
            <a:off x="6324013" y="0"/>
            <a:ext cx="5056749" cy="3276647"/>
          </a:xfrm>
          <a:prstGeom prst="rect">
            <a:avLst/>
          </a:prstGeom>
        </p:spPr>
      </p:pic>
      <p:pic>
        <p:nvPicPr>
          <p:cNvPr id="9" name="Picture 8">
            <a:extLst>
              <a:ext uri="{FF2B5EF4-FFF2-40B4-BE49-F238E27FC236}">
                <a16:creationId xmlns:a16="http://schemas.microsoft.com/office/drawing/2014/main" id="{61244EB2-99CD-5360-894B-5A38B6F97CB8}"/>
              </a:ext>
            </a:extLst>
          </p:cNvPr>
          <p:cNvPicPr>
            <a:picLocks noChangeAspect="1"/>
          </p:cNvPicPr>
          <p:nvPr/>
        </p:nvPicPr>
        <p:blipFill>
          <a:blip r:embed="rId4"/>
          <a:stretch>
            <a:fillRect/>
          </a:stretch>
        </p:blipFill>
        <p:spPr>
          <a:xfrm>
            <a:off x="6466922" y="3890400"/>
            <a:ext cx="5328138" cy="2739876"/>
          </a:xfrm>
          <a:prstGeom prst="rect">
            <a:avLst/>
          </a:prstGeom>
        </p:spPr>
      </p:pic>
      <p:sp>
        <p:nvSpPr>
          <p:cNvPr id="2" name="TextBox 1">
            <a:extLst>
              <a:ext uri="{FF2B5EF4-FFF2-40B4-BE49-F238E27FC236}">
                <a16:creationId xmlns:a16="http://schemas.microsoft.com/office/drawing/2014/main" id="{72A042AF-DB55-1EAD-3EB4-C89EED0691AE}"/>
              </a:ext>
            </a:extLst>
          </p:cNvPr>
          <p:cNvSpPr txBox="1"/>
          <p:nvPr/>
        </p:nvSpPr>
        <p:spPr>
          <a:xfrm>
            <a:off x="1042416" y="397514"/>
            <a:ext cx="3207609" cy="369332"/>
          </a:xfrm>
          <a:prstGeom prst="rect">
            <a:avLst/>
          </a:prstGeom>
          <a:noFill/>
        </p:spPr>
        <p:txBody>
          <a:bodyPr wrap="none" rtlCol="0">
            <a:spAutoFit/>
          </a:bodyPr>
          <a:lstStyle/>
          <a:p>
            <a:r>
              <a:rPr lang="en-US" dirty="0"/>
              <a:t>Download options on NCBI virus</a:t>
            </a:r>
          </a:p>
        </p:txBody>
      </p:sp>
      <p:sp>
        <p:nvSpPr>
          <p:cNvPr id="3" name="TextBox 2">
            <a:extLst>
              <a:ext uri="{FF2B5EF4-FFF2-40B4-BE49-F238E27FC236}">
                <a16:creationId xmlns:a16="http://schemas.microsoft.com/office/drawing/2014/main" id="{A48D18B6-616E-361C-3575-2E7D04196E07}"/>
              </a:ext>
            </a:extLst>
          </p:cNvPr>
          <p:cNvSpPr txBox="1"/>
          <p:nvPr/>
        </p:nvSpPr>
        <p:spPr>
          <a:xfrm>
            <a:off x="3811349" y="5537156"/>
            <a:ext cx="2808908" cy="923330"/>
          </a:xfrm>
          <a:prstGeom prst="rect">
            <a:avLst/>
          </a:prstGeom>
          <a:noFill/>
        </p:spPr>
        <p:txBody>
          <a:bodyPr wrap="square" rtlCol="0">
            <a:spAutoFit/>
          </a:bodyPr>
          <a:lstStyle/>
          <a:p>
            <a:r>
              <a:rPr lang="en-US" dirty="0"/>
              <a:t>Sample of csv file that you can download instead of the sequences</a:t>
            </a:r>
          </a:p>
        </p:txBody>
      </p:sp>
      <p:sp>
        <p:nvSpPr>
          <p:cNvPr id="4" name="TextBox 3">
            <a:extLst>
              <a:ext uri="{FF2B5EF4-FFF2-40B4-BE49-F238E27FC236}">
                <a16:creationId xmlns:a16="http://schemas.microsoft.com/office/drawing/2014/main" id="{2CEB7936-817C-8419-B5C7-302CE92F265E}"/>
              </a:ext>
            </a:extLst>
          </p:cNvPr>
          <p:cNvSpPr txBox="1"/>
          <p:nvPr/>
        </p:nvSpPr>
        <p:spPr>
          <a:xfrm>
            <a:off x="6751138" y="3289991"/>
            <a:ext cx="3957237" cy="369332"/>
          </a:xfrm>
          <a:prstGeom prst="rect">
            <a:avLst/>
          </a:prstGeom>
          <a:noFill/>
        </p:spPr>
        <p:txBody>
          <a:bodyPr wrap="none" rtlCol="0">
            <a:spAutoFit/>
          </a:bodyPr>
          <a:lstStyle/>
          <a:p>
            <a:r>
              <a:rPr lang="en-US" dirty="0"/>
              <a:t>FASTA file of all your selected sequences</a:t>
            </a:r>
          </a:p>
        </p:txBody>
      </p:sp>
    </p:spTree>
    <p:extLst>
      <p:ext uri="{BB962C8B-B14F-4D97-AF65-F5344CB8AC3E}">
        <p14:creationId xmlns:p14="http://schemas.microsoft.com/office/powerpoint/2010/main" val="241984387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DA31BDD-6B6A-CBAF-D103-C4CF59466A38}"/>
              </a:ext>
            </a:extLst>
          </p:cNvPr>
          <p:cNvSpPr txBox="1"/>
          <p:nvPr/>
        </p:nvSpPr>
        <p:spPr>
          <a:xfrm>
            <a:off x="164593" y="38608"/>
            <a:ext cx="6931152" cy="4524315"/>
          </a:xfrm>
          <a:prstGeom prst="rect">
            <a:avLst/>
          </a:prstGeom>
          <a:noFill/>
        </p:spPr>
        <p:txBody>
          <a:bodyPr wrap="square" rtlCol="0">
            <a:spAutoFit/>
          </a:bodyPr>
          <a:lstStyle/>
          <a:p>
            <a:r>
              <a:rPr lang="en-US" dirty="0"/>
              <a:t>We need to pick an outgroup to root the tree...otherwise we can not determine how many changes in the genome led to the separation in the tree, an unrooted tree can not tell us which sequences descended from what</a:t>
            </a:r>
          </a:p>
          <a:p>
            <a:pPr marL="342900" indent="-342900">
              <a:buAutoNum type="arabicPeriod"/>
            </a:pPr>
            <a:r>
              <a:rPr lang="en-US" dirty="0"/>
              <a:t>You can go to Wikipedia for Influenza A virus and look at virus classification, you can also go to other sites like ICTV which are dedicated to taxonomy of viruses</a:t>
            </a:r>
          </a:p>
          <a:p>
            <a:pPr marL="342900" indent="-342900">
              <a:buAutoNum type="arabicPeriod"/>
            </a:pPr>
            <a:r>
              <a:rPr lang="en-US" dirty="0"/>
              <a:t>In a general rule…you want something different enough from your virus of interest but not too different…so go one level “up” to Orthomyxoviridae and pick another non-flu genus</a:t>
            </a:r>
          </a:p>
          <a:p>
            <a:pPr marL="342900" indent="-342900">
              <a:buAutoNum type="arabicPeriod"/>
            </a:pPr>
            <a:r>
              <a:rPr lang="en-US" dirty="0"/>
              <a:t>I picked </a:t>
            </a:r>
            <a:r>
              <a:rPr lang="en-US" dirty="0" err="1"/>
              <a:t>Isavirus</a:t>
            </a:r>
            <a:r>
              <a:rPr lang="en-US" dirty="0"/>
              <a:t>, pick a sequence from there that is from the same region of your gene of interest</a:t>
            </a:r>
          </a:p>
          <a:p>
            <a:pPr marL="800100" lvl="1" indent="-342900">
              <a:buAutoNum type="arabicPeriod"/>
            </a:pPr>
            <a:r>
              <a:rPr lang="en-US" dirty="0"/>
              <a:t>If you are making a PB2 tree…download a OB2 sequence from an </a:t>
            </a:r>
            <a:r>
              <a:rPr lang="en-US" dirty="0" err="1"/>
              <a:t>Isavirus</a:t>
            </a:r>
            <a:endParaRPr lang="en-US" dirty="0"/>
          </a:p>
          <a:p>
            <a:pPr marL="800100" lvl="1" indent="-342900">
              <a:buAutoNum type="arabicPeriod"/>
            </a:pPr>
            <a:r>
              <a:rPr lang="en-US" dirty="0"/>
              <a:t>Download the sequence and add to master </a:t>
            </a:r>
          </a:p>
          <a:p>
            <a:pPr lvl="1"/>
            <a:r>
              <a:rPr lang="en-US" dirty="0"/>
              <a:t>	FASTA file of your reference sequences</a:t>
            </a:r>
          </a:p>
        </p:txBody>
      </p:sp>
      <p:pic>
        <p:nvPicPr>
          <p:cNvPr id="6" name="Picture 5">
            <a:extLst>
              <a:ext uri="{FF2B5EF4-FFF2-40B4-BE49-F238E27FC236}">
                <a16:creationId xmlns:a16="http://schemas.microsoft.com/office/drawing/2014/main" id="{4DFDD545-BECF-DFA2-4D67-CEC761814289}"/>
              </a:ext>
            </a:extLst>
          </p:cNvPr>
          <p:cNvPicPr>
            <a:picLocks noChangeAspect="1"/>
          </p:cNvPicPr>
          <p:nvPr/>
        </p:nvPicPr>
        <p:blipFill>
          <a:blip r:embed="rId2"/>
          <a:stretch>
            <a:fillRect/>
          </a:stretch>
        </p:blipFill>
        <p:spPr>
          <a:xfrm>
            <a:off x="8552687" y="266468"/>
            <a:ext cx="3474720" cy="4936998"/>
          </a:xfrm>
          <a:prstGeom prst="rect">
            <a:avLst/>
          </a:prstGeom>
        </p:spPr>
      </p:pic>
      <p:pic>
        <p:nvPicPr>
          <p:cNvPr id="8" name="Picture 7" descr="A screenshot of a cell phone&#10;&#10;Description automatically generated">
            <a:extLst>
              <a:ext uri="{FF2B5EF4-FFF2-40B4-BE49-F238E27FC236}">
                <a16:creationId xmlns:a16="http://schemas.microsoft.com/office/drawing/2014/main" id="{FE145904-E171-F49E-BAD2-A673FF5EE669}"/>
              </a:ext>
            </a:extLst>
          </p:cNvPr>
          <p:cNvPicPr>
            <a:picLocks noChangeAspect="1"/>
          </p:cNvPicPr>
          <p:nvPr/>
        </p:nvPicPr>
        <p:blipFill>
          <a:blip r:embed="rId3"/>
          <a:stretch>
            <a:fillRect/>
          </a:stretch>
        </p:blipFill>
        <p:spPr>
          <a:xfrm>
            <a:off x="5273040" y="3781066"/>
            <a:ext cx="3060700" cy="2844800"/>
          </a:xfrm>
          <a:prstGeom prst="rect">
            <a:avLst/>
          </a:prstGeom>
        </p:spPr>
      </p:pic>
    </p:spTree>
    <p:extLst>
      <p:ext uri="{BB962C8B-B14F-4D97-AF65-F5344CB8AC3E}">
        <p14:creationId xmlns:p14="http://schemas.microsoft.com/office/powerpoint/2010/main" val="37975326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818C69-8531-C59C-920E-AB008015AF6E}"/>
              </a:ext>
            </a:extLst>
          </p:cNvPr>
          <p:cNvSpPr>
            <a:spLocks noGrp="1"/>
          </p:cNvSpPr>
          <p:nvPr>
            <p:ph type="title"/>
          </p:nvPr>
        </p:nvSpPr>
        <p:spPr>
          <a:xfrm>
            <a:off x="402101" y="194683"/>
            <a:ext cx="10515600" cy="1325563"/>
          </a:xfrm>
        </p:spPr>
        <p:txBody>
          <a:bodyPr/>
          <a:lstStyle/>
          <a:p>
            <a:r>
              <a:rPr lang="en-US" dirty="0"/>
              <a:t>Goals:</a:t>
            </a:r>
          </a:p>
        </p:txBody>
      </p:sp>
      <p:sp>
        <p:nvSpPr>
          <p:cNvPr id="3" name="Content Placeholder 2">
            <a:extLst>
              <a:ext uri="{FF2B5EF4-FFF2-40B4-BE49-F238E27FC236}">
                <a16:creationId xmlns:a16="http://schemas.microsoft.com/office/drawing/2014/main" id="{7BC38017-9A33-2D11-8FDC-A439861DC9AE}"/>
              </a:ext>
            </a:extLst>
          </p:cNvPr>
          <p:cNvSpPr>
            <a:spLocks noGrp="1"/>
          </p:cNvSpPr>
          <p:nvPr>
            <p:ph idx="1"/>
          </p:nvPr>
        </p:nvSpPr>
        <p:spPr>
          <a:xfrm>
            <a:off x="402101" y="1488001"/>
            <a:ext cx="10515600" cy="4351338"/>
          </a:xfrm>
        </p:spPr>
        <p:txBody>
          <a:bodyPr/>
          <a:lstStyle/>
          <a:p>
            <a:r>
              <a:rPr lang="en-US" dirty="0"/>
              <a:t>Lecture component</a:t>
            </a:r>
          </a:p>
          <a:p>
            <a:pPr lvl="1"/>
            <a:r>
              <a:rPr lang="en-US" dirty="0"/>
              <a:t>Learn basics of what a phylogeny is</a:t>
            </a:r>
          </a:p>
          <a:p>
            <a:pPr lvl="1"/>
            <a:r>
              <a:rPr lang="en-US" dirty="0"/>
              <a:t>Learn how to read phylogenies</a:t>
            </a:r>
          </a:p>
          <a:p>
            <a:pPr lvl="1"/>
            <a:r>
              <a:rPr lang="en-US" dirty="0"/>
              <a:t>Basics of phylogenetic modeling</a:t>
            </a:r>
          </a:p>
          <a:p>
            <a:r>
              <a:rPr lang="en-US" dirty="0"/>
              <a:t>Tutorial component</a:t>
            </a:r>
          </a:p>
          <a:p>
            <a:pPr lvl="1"/>
            <a:r>
              <a:rPr lang="en-US" dirty="0"/>
              <a:t>Learn how to make a phylogenetic tree from sequencing data</a:t>
            </a:r>
          </a:p>
          <a:p>
            <a:pPr lvl="1"/>
            <a:r>
              <a:rPr lang="en-US" dirty="0"/>
              <a:t>Using influenza protein sequences in MEGA software</a:t>
            </a:r>
          </a:p>
          <a:p>
            <a:pPr lvl="1"/>
            <a:r>
              <a:rPr lang="en-US" dirty="0"/>
              <a:t>Edit and visualize tree in R and </a:t>
            </a:r>
            <a:r>
              <a:rPr lang="en-US" dirty="0" err="1"/>
              <a:t>FigTree</a:t>
            </a:r>
            <a:endParaRPr lang="en-US" dirty="0"/>
          </a:p>
        </p:txBody>
      </p:sp>
      <p:pic>
        <p:nvPicPr>
          <p:cNvPr id="4" name="Picture 3">
            <a:extLst>
              <a:ext uri="{FF2B5EF4-FFF2-40B4-BE49-F238E27FC236}">
                <a16:creationId xmlns:a16="http://schemas.microsoft.com/office/drawing/2014/main" id="{B20A8D97-52BB-3A7D-A3B3-42DA5226A05C}"/>
              </a:ext>
            </a:extLst>
          </p:cNvPr>
          <p:cNvPicPr>
            <a:picLocks noChangeAspect="1"/>
          </p:cNvPicPr>
          <p:nvPr/>
        </p:nvPicPr>
        <p:blipFill>
          <a:blip r:embed="rId3"/>
          <a:stretch>
            <a:fillRect/>
          </a:stretch>
        </p:blipFill>
        <p:spPr>
          <a:xfrm>
            <a:off x="7122255" y="226928"/>
            <a:ext cx="1651811" cy="2319324"/>
          </a:xfrm>
          <a:prstGeom prst="rect">
            <a:avLst/>
          </a:prstGeom>
        </p:spPr>
      </p:pic>
      <p:pic>
        <p:nvPicPr>
          <p:cNvPr id="5" name="Picture 4">
            <a:extLst>
              <a:ext uri="{FF2B5EF4-FFF2-40B4-BE49-F238E27FC236}">
                <a16:creationId xmlns:a16="http://schemas.microsoft.com/office/drawing/2014/main" id="{D20B00A5-14C2-7C98-F509-809AD59F3F3F}"/>
              </a:ext>
            </a:extLst>
          </p:cNvPr>
          <p:cNvPicPr>
            <a:picLocks noChangeAspect="1"/>
          </p:cNvPicPr>
          <p:nvPr/>
        </p:nvPicPr>
        <p:blipFill>
          <a:blip r:embed="rId4"/>
          <a:stretch>
            <a:fillRect/>
          </a:stretch>
        </p:blipFill>
        <p:spPr>
          <a:xfrm>
            <a:off x="7519814" y="5175775"/>
            <a:ext cx="4466785" cy="2111748"/>
          </a:xfrm>
          <a:prstGeom prst="rect">
            <a:avLst/>
          </a:prstGeom>
        </p:spPr>
      </p:pic>
      <p:pic>
        <p:nvPicPr>
          <p:cNvPr id="6" name="Picture 5">
            <a:extLst>
              <a:ext uri="{FF2B5EF4-FFF2-40B4-BE49-F238E27FC236}">
                <a16:creationId xmlns:a16="http://schemas.microsoft.com/office/drawing/2014/main" id="{1D4CFF1D-FF45-AF41-A593-F4D32147D88F}"/>
              </a:ext>
            </a:extLst>
          </p:cNvPr>
          <p:cNvPicPr>
            <a:picLocks noChangeAspect="1"/>
          </p:cNvPicPr>
          <p:nvPr/>
        </p:nvPicPr>
        <p:blipFill>
          <a:blip r:embed="rId5"/>
          <a:stretch>
            <a:fillRect/>
          </a:stretch>
        </p:blipFill>
        <p:spPr>
          <a:xfrm>
            <a:off x="4168040" y="5175775"/>
            <a:ext cx="2954215" cy="1533919"/>
          </a:xfrm>
          <a:prstGeom prst="rect">
            <a:avLst/>
          </a:prstGeom>
        </p:spPr>
      </p:pic>
      <p:pic>
        <p:nvPicPr>
          <p:cNvPr id="7" name="Picture 6">
            <a:extLst>
              <a:ext uri="{FF2B5EF4-FFF2-40B4-BE49-F238E27FC236}">
                <a16:creationId xmlns:a16="http://schemas.microsoft.com/office/drawing/2014/main" id="{9F4A6A0E-25CE-B100-B977-803EA2679650}"/>
              </a:ext>
            </a:extLst>
          </p:cNvPr>
          <p:cNvPicPr>
            <a:picLocks noChangeAspect="1"/>
          </p:cNvPicPr>
          <p:nvPr/>
        </p:nvPicPr>
        <p:blipFill>
          <a:blip r:embed="rId6"/>
          <a:stretch>
            <a:fillRect/>
          </a:stretch>
        </p:blipFill>
        <p:spPr>
          <a:xfrm>
            <a:off x="5734490" y="2372025"/>
            <a:ext cx="3570649" cy="1253025"/>
          </a:xfrm>
          <a:prstGeom prst="rect">
            <a:avLst/>
          </a:prstGeom>
        </p:spPr>
      </p:pic>
      <p:pic>
        <p:nvPicPr>
          <p:cNvPr id="8" name="Picture 7">
            <a:extLst>
              <a:ext uri="{FF2B5EF4-FFF2-40B4-BE49-F238E27FC236}">
                <a16:creationId xmlns:a16="http://schemas.microsoft.com/office/drawing/2014/main" id="{088B2F2F-D060-B29A-B077-2EA85B9ED1E7}"/>
              </a:ext>
            </a:extLst>
          </p:cNvPr>
          <p:cNvPicPr>
            <a:picLocks noChangeAspect="1"/>
          </p:cNvPicPr>
          <p:nvPr/>
        </p:nvPicPr>
        <p:blipFill rotWithShape="1">
          <a:blip r:embed="rId7"/>
          <a:srcRect l="2168" t="1168" r="5980" b="806"/>
          <a:stretch/>
        </p:blipFill>
        <p:spPr>
          <a:xfrm>
            <a:off x="9412554" y="78645"/>
            <a:ext cx="2779446" cy="5503567"/>
          </a:xfrm>
          <a:prstGeom prst="rect">
            <a:avLst/>
          </a:prstGeom>
        </p:spPr>
      </p:pic>
      <p:sp>
        <p:nvSpPr>
          <p:cNvPr id="10" name="Rectangle 9">
            <a:extLst>
              <a:ext uri="{FF2B5EF4-FFF2-40B4-BE49-F238E27FC236}">
                <a16:creationId xmlns:a16="http://schemas.microsoft.com/office/drawing/2014/main" id="{4336987B-2438-0E8B-4230-FB84EF10A1B9}"/>
              </a:ext>
            </a:extLst>
          </p:cNvPr>
          <p:cNvSpPr/>
          <p:nvPr/>
        </p:nvSpPr>
        <p:spPr>
          <a:xfrm>
            <a:off x="10073390" y="5208019"/>
            <a:ext cx="1482799" cy="21841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CBC04046-0B8B-450C-938C-8B7E81E59532}"/>
              </a:ext>
            </a:extLst>
          </p:cNvPr>
          <p:cNvPicPr>
            <a:picLocks noChangeAspect="1"/>
          </p:cNvPicPr>
          <p:nvPr/>
        </p:nvPicPr>
        <p:blipFill>
          <a:blip r:embed="rId8"/>
          <a:stretch>
            <a:fillRect/>
          </a:stretch>
        </p:blipFill>
        <p:spPr>
          <a:xfrm>
            <a:off x="4847101" y="78645"/>
            <a:ext cx="1625600" cy="1625600"/>
          </a:xfrm>
          <a:prstGeom prst="rect">
            <a:avLst/>
          </a:prstGeom>
        </p:spPr>
      </p:pic>
    </p:spTree>
    <p:extLst>
      <p:ext uri="{BB962C8B-B14F-4D97-AF65-F5344CB8AC3E}">
        <p14:creationId xmlns:p14="http://schemas.microsoft.com/office/powerpoint/2010/main" val="9360046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41361057-A2C1-5AB3-5CCE-889E6471D2E8}"/>
              </a:ext>
            </a:extLst>
          </p:cNvPr>
          <p:cNvPicPr>
            <a:picLocks noGrp="1" noChangeAspect="1"/>
          </p:cNvPicPr>
          <p:nvPr>
            <p:ph idx="1"/>
          </p:nvPr>
        </p:nvPicPr>
        <p:blipFill>
          <a:blip r:embed="rId2"/>
          <a:stretch>
            <a:fillRect/>
          </a:stretch>
        </p:blipFill>
        <p:spPr>
          <a:xfrm>
            <a:off x="496079" y="833438"/>
            <a:ext cx="7532620" cy="5010150"/>
          </a:xfrm>
        </p:spPr>
      </p:pic>
      <p:sp>
        <p:nvSpPr>
          <p:cNvPr id="6" name="TextBox 5">
            <a:extLst>
              <a:ext uri="{FF2B5EF4-FFF2-40B4-BE49-F238E27FC236}">
                <a16:creationId xmlns:a16="http://schemas.microsoft.com/office/drawing/2014/main" id="{30BEADFC-E33C-903F-FCA4-4EF06BBC75BA}"/>
              </a:ext>
            </a:extLst>
          </p:cNvPr>
          <p:cNvSpPr txBox="1"/>
          <p:nvPr/>
        </p:nvSpPr>
        <p:spPr>
          <a:xfrm>
            <a:off x="8305020" y="1636204"/>
            <a:ext cx="3886979" cy="2585323"/>
          </a:xfrm>
          <a:prstGeom prst="rect">
            <a:avLst/>
          </a:prstGeom>
          <a:noFill/>
        </p:spPr>
        <p:txBody>
          <a:bodyPr wrap="square" rtlCol="0">
            <a:spAutoFit/>
          </a:bodyPr>
          <a:lstStyle/>
          <a:p>
            <a:r>
              <a:rPr lang="en-US" dirty="0"/>
              <a:t>We need to align our sequences, so the analysis is comparing sequences in the same region of the genome</a:t>
            </a:r>
          </a:p>
          <a:p>
            <a:endParaRPr lang="en-US" dirty="0"/>
          </a:p>
          <a:p>
            <a:r>
              <a:rPr lang="en-US" dirty="0"/>
              <a:t>1. Open MEGA, and open a file/session, select your concatenated </a:t>
            </a:r>
            <a:r>
              <a:rPr lang="en-US" dirty="0" err="1"/>
              <a:t>fasta</a:t>
            </a:r>
            <a:r>
              <a:rPr lang="en-US" dirty="0"/>
              <a:t> file</a:t>
            </a:r>
          </a:p>
          <a:p>
            <a:endParaRPr lang="en-US" dirty="0"/>
          </a:p>
          <a:p>
            <a:r>
              <a:rPr lang="en-US" dirty="0"/>
              <a:t>2. MEGA will ask if you want to align or analyze, click on align</a:t>
            </a:r>
          </a:p>
        </p:txBody>
      </p:sp>
    </p:spTree>
    <p:extLst>
      <p:ext uri="{BB962C8B-B14F-4D97-AF65-F5344CB8AC3E}">
        <p14:creationId xmlns:p14="http://schemas.microsoft.com/office/powerpoint/2010/main" val="177103781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C4F6D52-145E-C76E-4F94-548127DA702D}"/>
              </a:ext>
            </a:extLst>
          </p:cNvPr>
          <p:cNvSpPr txBox="1"/>
          <p:nvPr/>
        </p:nvSpPr>
        <p:spPr>
          <a:xfrm>
            <a:off x="5312682" y="513626"/>
            <a:ext cx="3657600" cy="2308324"/>
          </a:xfrm>
          <a:prstGeom prst="rect">
            <a:avLst/>
          </a:prstGeom>
          <a:noFill/>
        </p:spPr>
        <p:txBody>
          <a:bodyPr wrap="square" rtlCol="0">
            <a:spAutoFit/>
          </a:bodyPr>
          <a:lstStyle/>
          <a:p>
            <a:r>
              <a:rPr lang="en-US" dirty="0"/>
              <a:t>So the sequences are loaded into MEGA like this (below): </a:t>
            </a:r>
          </a:p>
          <a:p>
            <a:endParaRPr lang="en-US" dirty="0"/>
          </a:p>
          <a:p>
            <a:pPr marL="342900" indent="-342900">
              <a:buAutoNum type="arabicPeriod"/>
            </a:pPr>
            <a:r>
              <a:rPr lang="en-US" dirty="0"/>
              <a:t>Click on the muscle arm to align with MUSCLE program</a:t>
            </a:r>
          </a:p>
          <a:p>
            <a:pPr marL="342900" indent="-342900">
              <a:buAutoNum type="arabicPeriod"/>
            </a:pPr>
            <a:r>
              <a:rPr lang="en-US" dirty="0"/>
              <a:t>Leave all the preset options the same, click okay and click yes if it asks to select all sequences</a:t>
            </a:r>
          </a:p>
        </p:txBody>
      </p:sp>
      <p:pic>
        <p:nvPicPr>
          <p:cNvPr id="11" name="Picture 10">
            <a:extLst>
              <a:ext uri="{FF2B5EF4-FFF2-40B4-BE49-F238E27FC236}">
                <a16:creationId xmlns:a16="http://schemas.microsoft.com/office/drawing/2014/main" id="{3D37446A-F3B8-796A-3A4D-81A4E91E59BE}"/>
              </a:ext>
            </a:extLst>
          </p:cNvPr>
          <p:cNvPicPr>
            <a:picLocks noChangeAspect="1"/>
          </p:cNvPicPr>
          <p:nvPr/>
        </p:nvPicPr>
        <p:blipFill>
          <a:blip r:embed="rId2"/>
          <a:stretch>
            <a:fillRect/>
          </a:stretch>
        </p:blipFill>
        <p:spPr>
          <a:xfrm>
            <a:off x="332214" y="139512"/>
            <a:ext cx="4259131" cy="3056553"/>
          </a:xfrm>
          <a:prstGeom prst="rect">
            <a:avLst/>
          </a:prstGeom>
        </p:spPr>
      </p:pic>
      <p:pic>
        <p:nvPicPr>
          <p:cNvPr id="5" name="Picture 4" descr="A screenshot of a computer&#10;&#10;Description automatically generated">
            <a:extLst>
              <a:ext uri="{FF2B5EF4-FFF2-40B4-BE49-F238E27FC236}">
                <a16:creationId xmlns:a16="http://schemas.microsoft.com/office/drawing/2014/main" id="{0DFA0525-AC9D-5137-0976-170093E10E51}"/>
              </a:ext>
            </a:extLst>
          </p:cNvPr>
          <p:cNvPicPr>
            <a:picLocks noChangeAspect="1"/>
          </p:cNvPicPr>
          <p:nvPr/>
        </p:nvPicPr>
        <p:blipFill>
          <a:blip r:embed="rId3"/>
          <a:stretch>
            <a:fillRect/>
          </a:stretch>
        </p:blipFill>
        <p:spPr>
          <a:xfrm>
            <a:off x="390144" y="3385542"/>
            <a:ext cx="11411712" cy="3449061"/>
          </a:xfrm>
          <a:prstGeom prst="rect">
            <a:avLst/>
          </a:prstGeom>
        </p:spPr>
      </p:pic>
    </p:spTree>
    <p:extLst>
      <p:ext uri="{BB962C8B-B14F-4D97-AF65-F5344CB8AC3E}">
        <p14:creationId xmlns:p14="http://schemas.microsoft.com/office/powerpoint/2010/main" val="282152823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B25C016-6A0A-7635-9E7B-0D37C1ADBC40}"/>
              </a:ext>
            </a:extLst>
          </p:cNvPr>
          <p:cNvSpPr txBox="1"/>
          <p:nvPr/>
        </p:nvSpPr>
        <p:spPr>
          <a:xfrm>
            <a:off x="6318908" y="3859587"/>
            <a:ext cx="4814887" cy="2585323"/>
          </a:xfrm>
          <a:prstGeom prst="rect">
            <a:avLst/>
          </a:prstGeom>
          <a:noFill/>
        </p:spPr>
        <p:txBody>
          <a:bodyPr wrap="square" rtlCol="0">
            <a:spAutoFit/>
          </a:bodyPr>
          <a:lstStyle/>
          <a:p>
            <a:r>
              <a:rPr lang="en-US" dirty="0"/>
              <a:t>So this is the aligned data file, at this point you can trim ends if necessary to prepare for making a tree. You would want to do that if you have one sequence that ”hangs” off past the others</a:t>
            </a:r>
          </a:p>
          <a:p>
            <a:endParaRPr lang="en-US" dirty="0"/>
          </a:p>
          <a:p>
            <a:r>
              <a:rPr lang="en-US" dirty="0"/>
              <a:t>However you can also NOT do the trimming, depending on how much overhang there is it isn’t necessary…here there is not much overhang so I would not trim</a:t>
            </a:r>
          </a:p>
        </p:txBody>
      </p:sp>
      <p:pic>
        <p:nvPicPr>
          <p:cNvPr id="5" name="Picture 4" descr="A screenshot of a computer&#10;&#10;Description automatically generated">
            <a:extLst>
              <a:ext uri="{FF2B5EF4-FFF2-40B4-BE49-F238E27FC236}">
                <a16:creationId xmlns:a16="http://schemas.microsoft.com/office/drawing/2014/main" id="{A0F2AEF9-435F-F28E-D15D-ABA5FEFD5903}"/>
              </a:ext>
            </a:extLst>
          </p:cNvPr>
          <p:cNvPicPr>
            <a:picLocks noChangeAspect="1"/>
          </p:cNvPicPr>
          <p:nvPr/>
        </p:nvPicPr>
        <p:blipFill>
          <a:blip r:embed="rId2"/>
          <a:stretch>
            <a:fillRect/>
          </a:stretch>
        </p:blipFill>
        <p:spPr>
          <a:xfrm>
            <a:off x="-1" y="0"/>
            <a:ext cx="12178305" cy="2340864"/>
          </a:xfrm>
          <a:prstGeom prst="rect">
            <a:avLst/>
          </a:prstGeom>
        </p:spPr>
      </p:pic>
    </p:spTree>
    <p:extLst>
      <p:ext uri="{BB962C8B-B14F-4D97-AF65-F5344CB8AC3E}">
        <p14:creationId xmlns:p14="http://schemas.microsoft.com/office/powerpoint/2010/main" val="197785472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2D069E6-AA6E-8F55-F6C2-88E3387D94FB}"/>
              </a:ext>
            </a:extLst>
          </p:cNvPr>
          <p:cNvSpPr txBox="1"/>
          <p:nvPr/>
        </p:nvSpPr>
        <p:spPr>
          <a:xfrm>
            <a:off x="2271713" y="4614863"/>
            <a:ext cx="8152447" cy="1200329"/>
          </a:xfrm>
          <a:prstGeom prst="rect">
            <a:avLst/>
          </a:prstGeom>
          <a:noFill/>
        </p:spPr>
        <p:txBody>
          <a:bodyPr wrap="square" rtlCol="0">
            <a:spAutoFit/>
          </a:bodyPr>
          <a:lstStyle/>
          <a:p>
            <a:r>
              <a:rPr lang="en-US" dirty="0"/>
              <a:t>Save the aligned file in FASTA format, then we will proceed to model selection</a:t>
            </a:r>
          </a:p>
          <a:p>
            <a:endParaRPr lang="en-US" dirty="0"/>
          </a:p>
          <a:p>
            <a:r>
              <a:rPr lang="en-US" dirty="0"/>
              <a:t>You can save things in MEGA format, but they tend to only run well in MEGA and are not good using across different </a:t>
            </a:r>
            <a:r>
              <a:rPr lang="en-US" dirty="0" err="1"/>
              <a:t>softwares</a:t>
            </a:r>
            <a:endParaRPr lang="en-US" dirty="0"/>
          </a:p>
        </p:txBody>
      </p:sp>
      <p:pic>
        <p:nvPicPr>
          <p:cNvPr id="3" name="Picture 2">
            <a:extLst>
              <a:ext uri="{FF2B5EF4-FFF2-40B4-BE49-F238E27FC236}">
                <a16:creationId xmlns:a16="http://schemas.microsoft.com/office/drawing/2014/main" id="{5B7A1BCA-1260-6EE3-1795-DA65085A5859}"/>
              </a:ext>
            </a:extLst>
          </p:cNvPr>
          <p:cNvPicPr>
            <a:picLocks noChangeAspect="1"/>
          </p:cNvPicPr>
          <p:nvPr/>
        </p:nvPicPr>
        <p:blipFill>
          <a:blip r:embed="rId2"/>
          <a:stretch>
            <a:fillRect/>
          </a:stretch>
        </p:blipFill>
        <p:spPr>
          <a:xfrm>
            <a:off x="149289" y="153117"/>
            <a:ext cx="11991493" cy="4461746"/>
          </a:xfrm>
          <a:prstGeom prst="rect">
            <a:avLst/>
          </a:prstGeom>
        </p:spPr>
      </p:pic>
    </p:spTree>
    <p:extLst>
      <p:ext uri="{BB962C8B-B14F-4D97-AF65-F5344CB8AC3E}">
        <p14:creationId xmlns:p14="http://schemas.microsoft.com/office/powerpoint/2010/main" val="415207907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AFC3B7E7-ADDA-02BE-4EDD-612422FA1F99}"/>
              </a:ext>
            </a:extLst>
          </p:cNvPr>
          <p:cNvPicPr>
            <a:picLocks noChangeAspect="1"/>
          </p:cNvPicPr>
          <p:nvPr/>
        </p:nvPicPr>
        <p:blipFill>
          <a:blip r:embed="rId2"/>
          <a:stretch>
            <a:fillRect/>
          </a:stretch>
        </p:blipFill>
        <p:spPr>
          <a:xfrm>
            <a:off x="970380" y="676656"/>
            <a:ext cx="9734217" cy="5998464"/>
          </a:xfrm>
          <a:prstGeom prst="rect">
            <a:avLst/>
          </a:prstGeom>
        </p:spPr>
      </p:pic>
      <p:sp>
        <p:nvSpPr>
          <p:cNvPr id="4" name="TextBox 3">
            <a:extLst>
              <a:ext uri="{FF2B5EF4-FFF2-40B4-BE49-F238E27FC236}">
                <a16:creationId xmlns:a16="http://schemas.microsoft.com/office/drawing/2014/main" id="{2156374D-736F-69EE-01D9-28861ACFC43A}"/>
              </a:ext>
            </a:extLst>
          </p:cNvPr>
          <p:cNvSpPr txBox="1"/>
          <p:nvPr/>
        </p:nvSpPr>
        <p:spPr>
          <a:xfrm>
            <a:off x="4786561" y="182880"/>
            <a:ext cx="2101857" cy="369332"/>
          </a:xfrm>
          <a:prstGeom prst="rect">
            <a:avLst/>
          </a:prstGeom>
          <a:noFill/>
        </p:spPr>
        <p:txBody>
          <a:bodyPr wrap="none" rtlCol="0">
            <a:spAutoFit/>
          </a:bodyPr>
          <a:lstStyle/>
          <a:p>
            <a:r>
              <a:rPr lang="en-US" dirty="0"/>
              <a:t>Open up </a:t>
            </a:r>
            <a:r>
              <a:rPr lang="en-US" dirty="0" err="1"/>
              <a:t>RAxML</a:t>
            </a:r>
            <a:r>
              <a:rPr lang="en-US" dirty="0"/>
              <a:t> GUI</a:t>
            </a:r>
          </a:p>
        </p:txBody>
      </p:sp>
    </p:spTree>
    <p:extLst>
      <p:ext uri="{BB962C8B-B14F-4D97-AF65-F5344CB8AC3E}">
        <p14:creationId xmlns:p14="http://schemas.microsoft.com/office/powerpoint/2010/main" val="115359675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A screenshot of a computer&#10;&#10;Description automatically generated">
            <a:extLst>
              <a:ext uri="{FF2B5EF4-FFF2-40B4-BE49-F238E27FC236}">
                <a16:creationId xmlns:a16="http://schemas.microsoft.com/office/drawing/2014/main" id="{F5EF2B87-696C-5866-E063-CDC1FFFA2A3F}"/>
              </a:ext>
            </a:extLst>
          </p:cNvPr>
          <p:cNvPicPr>
            <a:picLocks noChangeAspect="1"/>
          </p:cNvPicPr>
          <p:nvPr/>
        </p:nvPicPr>
        <p:blipFill>
          <a:blip r:embed="rId2"/>
          <a:stretch>
            <a:fillRect/>
          </a:stretch>
        </p:blipFill>
        <p:spPr>
          <a:xfrm>
            <a:off x="174498" y="274066"/>
            <a:ext cx="6317742" cy="2285565"/>
          </a:xfrm>
          <a:prstGeom prst="rect">
            <a:avLst/>
          </a:prstGeom>
        </p:spPr>
      </p:pic>
      <p:pic>
        <p:nvPicPr>
          <p:cNvPr id="15" name="Picture 14" descr="A close-up of a model&#10;&#10;Description automatically generated">
            <a:extLst>
              <a:ext uri="{FF2B5EF4-FFF2-40B4-BE49-F238E27FC236}">
                <a16:creationId xmlns:a16="http://schemas.microsoft.com/office/drawing/2014/main" id="{7C90C26E-C19D-211F-8AB0-22765D6E7D93}"/>
              </a:ext>
            </a:extLst>
          </p:cNvPr>
          <p:cNvPicPr>
            <a:picLocks noChangeAspect="1"/>
          </p:cNvPicPr>
          <p:nvPr/>
        </p:nvPicPr>
        <p:blipFill>
          <a:blip r:embed="rId3"/>
          <a:stretch>
            <a:fillRect/>
          </a:stretch>
        </p:blipFill>
        <p:spPr>
          <a:xfrm>
            <a:off x="6362700" y="667548"/>
            <a:ext cx="5829300" cy="1498600"/>
          </a:xfrm>
          <a:prstGeom prst="rect">
            <a:avLst/>
          </a:prstGeom>
        </p:spPr>
      </p:pic>
      <p:pic>
        <p:nvPicPr>
          <p:cNvPr id="17" name="Picture 16" descr="A screenshot of a computer&#10;&#10;Description automatically generated">
            <a:extLst>
              <a:ext uri="{FF2B5EF4-FFF2-40B4-BE49-F238E27FC236}">
                <a16:creationId xmlns:a16="http://schemas.microsoft.com/office/drawing/2014/main" id="{923E5D2B-43E6-E6B5-654E-DB247D03863D}"/>
              </a:ext>
            </a:extLst>
          </p:cNvPr>
          <p:cNvPicPr>
            <a:picLocks noChangeAspect="1"/>
          </p:cNvPicPr>
          <p:nvPr/>
        </p:nvPicPr>
        <p:blipFill>
          <a:blip r:embed="rId4"/>
          <a:stretch>
            <a:fillRect/>
          </a:stretch>
        </p:blipFill>
        <p:spPr>
          <a:xfrm>
            <a:off x="174498" y="3296963"/>
            <a:ext cx="6317742" cy="2267653"/>
          </a:xfrm>
          <a:prstGeom prst="rect">
            <a:avLst/>
          </a:prstGeom>
        </p:spPr>
      </p:pic>
      <p:pic>
        <p:nvPicPr>
          <p:cNvPr id="19" name="Picture 18" descr="A close-up of a model&#10;&#10;Description automatically generated">
            <a:extLst>
              <a:ext uri="{FF2B5EF4-FFF2-40B4-BE49-F238E27FC236}">
                <a16:creationId xmlns:a16="http://schemas.microsoft.com/office/drawing/2014/main" id="{DB99B719-98BB-5E23-1745-0CF5AE3C3BB1}"/>
              </a:ext>
            </a:extLst>
          </p:cNvPr>
          <p:cNvPicPr>
            <a:picLocks noChangeAspect="1"/>
          </p:cNvPicPr>
          <p:nvPr/>
        </p:nvPicPr>
        <p:blipFill>
          <a:blip r:embed="rId5"/>
          <a:stretch>
            <a:fillRect/>
          </a:stretch>
        </p:blipFill>
        <p:spPr>
          <a:xfrm>
            <a:off x="6492240" y="3612570"/>
            <a:ext cx="5575300" cy="1371600"/>
          </a:xfrm>
          <a:prstGeom prst="rect">
            <a:avLst/>
          </a:prstGeom>
        </p:spPr>
      </p:pic>
      <p:sp>
        <p:nvSpPr>
          <p:cNvPr id="20" name="TextBox 19">
            <a:extLst>
              <a:ext uri="{FF2B5EF4-FFF2-40B4-BE49-F238E27FC236}">
                <a16:creationId xmlns:a16="http://schemas.microsoft.com/office/drawing/2014/main" id="{8FD5B4DA-5C5B-605C-42E9-2E3E9FC97125}"/>
              </a:ext>
            </a:extLst>
          </p:cNvPr>
          <p:cNvSpPr txBox="1"/>
          <p:nvPr/>
        </p:nvSpPr>
        <p:spPr>
          <a:xfrm>
            <a:off x="1885951" y="6134099"/>
            <a:ext cx="9391650" cy="646331"/>
          </a:xfrm>
          <a:prstGeom prst="rect">
            <a:avLst/>
          </a:prstGeom>
          <a:noFill/>
        </p:spPr>
        <p:txBody>
          <a:bodyPr wrap="square" rtlCol="0">
            <a:spAutoFit/>
          </a:bodyPr>
          <a:lstStyle/>
          <a:p>
            <a:r>
              <a:rPr lang="en-US" dirty="0"/>
              <a:t>Load the aligned file and perform </a:t>
            </a:r>
            <a:r>
              <a:rPr lang="en-US" dirty="0" err="1"/>
              <a:t>modeltest</a:t>
            </a:r>
            <a:r>
              <a:rPr lang="en-US" dirty="0"/>
              <a:t>, for model selection go with the BIC score, it will spit out a report that saves to your files</a:t>
            </a:r>
          </a:p>
        </p:txBody>
      </p:sp>
    </p:spTree>
    <p:extLst>
      <p:ext uri="{BB962C8B-B14F-4D97-AF65-F5344CB8AC3E}">
        <p14:creationId xmlns:p14="http://schemas.microsoft.com/office/powerpoint/2010/main" val="413702967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screenshot of a computer&#10;&#10;Description automatically generated">
            <a:extLst>
              <a:ext uri="{FF2B5EF4-FFF2-40B4-BE49-F238E27FC236}">
                <a16:creationId xmlns:a16="http://schemas.microsoft.com/office/drawing/2014/main" id="{0F2DDDDB-CF4C-7089-8F01-68378167BCBA}"/>
              </a:ext>
            </a:extLst>
          </p:cNvPr>
          <p:cNvPicPr>
            <a:picLocks noChangeAspect="1"/>
          </p:cNvPicPr>
          <p:nvPr/>
        </p:nvPicPr>
        <p:blipFill>
          <a:blip r:embed="rId2"/>
          <a:stretch>
            <a:fillRect/>
          </a:stretch>
        </p:blipFill>
        <p:spPr>
          <a:xfrm>
            <a:off x="251968" y="0"/>
            <a:ext cx="9127068" cy="5600700"/>
          </a:xfrm>
          <a:prstGeom prst="rect">
            <a:avLst/>
          </a:prstGeom>
        </p:spPr>
      </p:pic>
      <p:sp>
        <p:nvSpPr>
          <p:cNvPr id="12" name="TextBox 11">
            <a:extLst>
              <a:ext uri="{FF2B5EF4-FFF2-40B4-BE49-F238E27FC236}">
                <a16:creationId xmlns:a16="http://schemas.microsoft.com/office/drawing/2014/main" id="{4CFB5E61-FC38-3E28-41BD-6730B734BF8F}"/>
              </a:ext>
            </a:extLst>
          </p:cNvPr>
          <p:cNvSpPr txBox="1"/>
          <p:nvPr/>
        </p:nvSpPr>
        <p:spPr>
          <a:xfrm>
            <a:off x="9379036" y="1257300"/>
            <a:ext cx="2560996" cy="2585323"/>
          </a:xfrm>
          <a:prstGeom prst="rect">
            <a:avLst/>
          </a:prstGeom>
          <a:noFill/>
        </p:spPr>
        <p:txBody>
          <a:bodyPr wrap="square" rtlCol="0">
            <a:spAutoFit/>
          </a:bodyPr>
          <a:lstStyle/>
          <a:p>
            <a:r>
              <a:rPr lang="en-US" dirty="0"/>
              <a:t>Using the model from </a:t>
            </a:r>
            <a:r>
              <a:rPr lang="en-US" dirty="0" err="1"/>
              <a:t>modeltest</a:t>
            </a:r>
            <a:r>
              <a:rPr lang="en-US" dirty="0"/>
              <a:t>, change as needed in the input box, then in analysis set the outgroup and then hit run in the </a:t>
            </a:r>
            <a:r>
              <a:rPr lang="en-US" dirty="0" err="1"/>
              <a:t>RAxML</a:t>
            </a:r>
            <a:r>
              <a:rPr lang="en-US" dirty="0"/>
              <a:t> section</a:t>
            </a:r>
          </a:p>
          <a:p>
            <a:endParaRPr lang="en-US" dirty="0"/>
          </a:p>
          <a:p>
            <a:r>
              <a:rPr lang="en-US" dirty="0"/>
              <a:t>It will also spit out some files…</a:t>
            </a:r>
          </a:p>
        </p:txBody>
      </p:sp>
    </p:spTree>
    <p:extLst>
      <p:ext uri="{BB962C8B-B14F-4D97-AF65-F5344CB8AC3E}">
        <p14:creationId xmlns:p14="http://schemas.microsoft.com/office/powerpoint/2010/main" val="344229914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screenshot of a black screen&#10;&#10;Description automatically generated">
            <a:extLst>
              <a:ext uri="{FF2B5EF4-FFF2-40B4-BE49-F238E27FC236}">
                <a16:creationId xmlns:a16="http://schemas.microsoft.com/office/drawing/2014/main" id="{BBD56D95-E94F-0D22-670D-81F5A261D981}"/>
              </a:ext>
            </a:extLst>
          </p:cNvPr>
          <p:cNvPicPr>
            <a:picLocks noChangeAspect="1"/>
          </p:cNvPicPr>
          <p:nvPr/>
        </p:nvPicPr>
        <p:blipFill>
          <a:blip r:embed="rId2"/>
          <a:stretch>
            <a:fillRect/>
          </a:stretch>
        </p:blipFill>
        <p:spPr>
          <a:xfrm>
            <a:off x="0" y="285750"/>
            <a:ext cx="7772400" cy="2064367"/>
          </a:xfrm>
          <a:prstGeom prst="rect">
            <a:avLst/>
          </a:prstGeom>
        </p:spPr>
      </p:pic>
      <p:pic>
        <p:nvPicPr>
          <p:cNvPr id="9" name="Picture 8" descr="A screenshot of a computer&#10;&#10;Description automatically generated">
            <a:extLst>
              <a:ext uri="{FF2B5EF4-FFF2-40B4-BE49-F238E27FC236}">
                <a16:creationId xmlns:a16="http://schemas.microsoft.com/office/drawing/2014/main" id="{EE3281D6-0C30-E673-0953-9ACFF9426FEA}"/>
              </a:ext>
            </a:extLst>
          </p:cNvPr>
          <p:cNvPicPr>
            <a:picLocks noChangeAspect="1"/>
          </p:cNvPicPr>
          <p:nvPr/>
        </p:nvPicPr>
        <p:blipFill>
          <a:blip r:embed="rId3"/>
          <a:stretch>
            <a:fillRect/>
          </a:stretch>
        </p:blipFill>
        <p:spPr>
          <a:xfrm>
            <a:off x="0" y="3124200"/>
            <a:ext cx="7772400" cy="1659587"/>
          </a:xfrm>
          <a:prstGeom prst="rect">
            <a:avLst/>
          </a:prstGeom>
        </p:spPr>
      </p:pic>
      <p:sp>
        <p:nvSpPr>
          <p:cNvPr id="10" name="TextBox 9">
            <a:extLst>
              <a:ext uri="{FF2B5EF4-FFF2-40B4-BE49-F238E27FC236}">
                <a16:creationId xmlns:a16="http://schemas.microsoft.com/office/drawing/2014/main" id="{6FE9BC84-96BE-C538-9069-2A12CF380CFA}"/>
              </a:ext>
            </a:extLst>
          </p:cNvPr>
          <p:cNvSpPr txBox="1"/>
          <p:nvPr/>
        </p:nvSpPr>
        <p:spPr>
          <a:xfrm>
            <a:off x="8572501" y="1317933"/>
            <a:ext cx="2838450" cy="2031325"/>
          </a:xfrm>
          <a:prstGeom prst="rect">
            <a:avLst/>
          </a:prstGeom>
          <a:noFill/>
        </p:spPr>
        <p:txBody>
          <a:bodyPr wrap="square" rtlCol="0">
            <a:spAutoFit/>
          </a:bodyPr>
          <a:lstStyle/>
          <a:p>
            <a:r>
              <a:rPr lang="en-US" dirty="0"/>
              <a:t>We’re interested in the .</a:t>
            </a:r>
            <a:r>
              <a:rPr lang="en-US" dirty="0" err="1"/>
              <a:t>support.tre</a:t>
            </a:r>
            <a:r>
              <a:rPr lang="en-US" dirty="0"/>
              <a:t> file</a:t>
            </a:r>
          </a:p>
          <a:p>
            <a:endParaRPr lang="en-US" dirty="0"/>
          </a:p>
          <a:p>
            <a:r>
              <a:rPr lang="en-US" dirty="0"/>
              <a:t>This will include the tree topology and bootstrap support values, open in Figtree</a:t>
            </a:r>
          </a:p>
        </p:txBody>
      </p:sp>
    </p:spTree>
    <p:extLst>
      <p:ext uri="{BB962C8B-B14F-4D97-AF65-F5344CB8AC3E}">
        <p14:creationId xmlns:p14="http://schemas.microsoft.com/office/powerpoint/2010/main" val="74761027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CF63D0C-AEAF-BBC4-A4A6-6C921D34609F}"/>
              </a:ext>
            </a:extLst>
          </p:cNvPr>
          <p:cNvPicPr>
            <a:picLocks noChangeAspect="1"/>
          </p:cNvPicPr>
          <p:nvPr/>
        </p:nvPicPr>
        <p:blipFill>
          <a:blip r:embed="rId2"/>
          <a:stretch>
            <a:fillRect/>
          </a:stretch>
        </p:blipFill>
        <p:spPr>
          <a:xfrm>
            <a:off x="7734300" y="0"/>
            <a:ext cx="4457700" cy="1841021"/>
          </a:xfrm>
          <a:prstGeom prst="rect">
            <a:avLst/>
          </a:prstGeom>
        </p:spPr>
      </p:pic>
      <p:pic>
        <p:nvPicPr>
          <p:cNvPr id="9" name="Picture 8">
            <a:extLst>
              <a:ext uri="{FF2B5EF4-FFF2-40B4-BE49-F238E27FC236}">
                <a16:creationId xmlns:a16="http://schemas.microsoft.com/office/drawing/2014/main" id="{9D92374C-250B-E415-0E34-5C631F13ECF8}"/>
              </a:ext>
            </a:extLst>
          </p:cNvPr>
          <p:cNvPicPr>
            <a:picLocks noChangeAspect="1"/>
          </p:cNvPicPr>
          <p:nvPr/>
        </p:nvPicPr>
        <p:blipFill>
          <a:blip r:embed="rId3"/>
          <a:stretch>
            <a:fillRect/>
          </a:stretch>
        </p:blipFill>
        <p:spPr>
          <a:xfrm>
            <a:off x="0" y="1007725"/>
            <a:ext cx="7418075" cy="5583575"/>
          </a:xfrm>
          <a:prstGeom prst="rect">
            <a:avLst/>
          </a:prstGeom>
        </p:spPr>
      </p:pic>
      <p:sp>
        <p:nvSpPr>
          <p:cNvPr id="10" name="TextBox 9">
            <a:extLst>
              <a:ext uri="{FF2B5EF4-FFF2-40B4-BE49-F238E27FC236}">
                <a16:creationId xmlns:a16="http://schemas.microsoft.com/office/drawing/2014/main" id="{2761876B-A3C2-829A-770B-B472264C925C}"/>
              </a:ext>
            </a:extLst>
          </p:cNvPr>
          <p:cNvSpPr txBox="1"/>
          <p:nvPr/>
        </p:nvSpPr>
        <p:spPr>
          <a:xfrm>
            <a:off x="7867651" y="2362199"/>
            <a:ext cx="3048000" cy="3416320"/>
          </a:xfrm>
          <a:prstGeom prst="rect">
            <a:avLst/>
          </a:prstGeom>
          <a:noFill/>
        </p:spPr>
        <p:txBody>
          <a:bodyPr wrap="square" rtlCol="0">
            <a:spAutoFit/>
          </a:bodyPr>
          <a:lstStyle/>
          <a:p>
            <a:r>
              <a:rPr lang="en-US" dirty="0"/>
              <a:t>When you </a:t>
            </a:r>
            <a:r>
              <a:rPr lang="en-US" dirty="0" err="1"/>
              <a:t>load..it</a:t>
            </a:r>
            <a:r>
              <a:rPr lang="en-US" dirty="0"/>
              <a:t> will ask you select name for values…just leave as is and click okay</a:t>
            </a:r>
          </a:p>
          <a:p>
            <a:endParaRPr lang="en-US" dirty="0"/>
          </a:p>
          <a:p>
            <a:r>
              <a:rPr lang="en-US" dirty="0"/>
              <a:t>We want a file of the tree saved that can be read in R, so </a:t>
            </a:r>
            <a:r>
              <a:rPr lang="en-US" dirty="0" err="1"/>
              <a:t>newick</a:t>
            </a:r>
            <a:r>
              <a:rPr lang="en-US" dirty="0"/>
              <a:t>. Click export trees…choose format </a:t>
            </a:r>
            <a:r>
              <a:rPr lang="en-US" dirty="0" err="1"/>
              <a:t>newick</a:t>
            </a:r>
            <a:r>
              <a:rPr lang="en-US" dirty="0"/>
              <a:t>, and customize in R</a:t>
            </a:r>
          </a:p>
          <a:p>
            <a:endParaRPr lang="en-US" dirty="0"/>
          </a:p>
          <a:p>
            <a:r>
              <a:rPr lang="en-US" dirty="0"/>
              <a:t>You can customize in </a:t>
            </a:r>
            <a:r>
              <a:rPr lang="en-US" dirty="0" err="1"/>
              <a:t>FigTree</a:t>
            </a:r>
            <a:r>
              <a:rPr lang="en-US" dirty="0"/>
              <a:t> too…it’s just more limited</a:t>
            </a:r>
          </a:p>
        </p:txBody>
      </p:sp>
    </p:spTree>
    <p:extLst>
      <p:ext uri="{BB962C8B-B14F-4D97-AF65-F5344CB8AC3E}">
        <p14:creationId xmlns:p14="http://schemas.microsoft.com/office/powerpoint/2010/main" val="164928449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B68EAC-95AD-4B53-A33D-8859E7A0120D}"/>
              </a:ext>
            </a:extLst>
          </p:cNvPr>
          <p:cNvSpPr>
            <a:spLocks noGrp="1"/>
          </p:cNvSpPr>
          <p:nvPr>
            <p:ph type="title"/>
          </p:nvPr>
        </p:nvSpPr>
        <p:spPr/>
        <p:txBody>
          <a:bodyPr/>
          <a:lstStyle/>
          <a:p>
            <a:r>
              <a:rPr lang="en-US" dirty="0"/>
              <a:t>Then make pretty in R!</a:t>
            </a:r>
          </a:p>
        </p:txBody>
      </p:sp>
      <p:sp>
        <p:nvSpPr>
          <p:cNvPr id="3" name="Content Placeholder 2">
            <a:extLst>
              <a:ext uri="{FF2B5EF4-FFF2-40B4-BE49-F238E27FC236}">
                <a16:creationId xmlns:a16="http://schemas.microsoft.com/office/drawing/2014/main" id="{F8EAA6C6-323C-89B9-9D0C-9FF42A090333}"/>
              </a:ext>
            </a:extLst>
          </p:cNvPr>
          <p:cNvSpPr>
            <a:spLocks noGrp="1"/>
          </p:cNvSpPr>
          <p:nvPr>
            <p:ph idx="1"/>
          </p:nvPr>
        </p:nvSpPr>
        <p:spPr/>
        <p:txBody>
          <a:bodyPr/>
          <a:lstStyle/>
          <a:p>
            <a:r>
              <a:rPr lang="en-US" dirty="0"/>
              <a:t>Follow instructions in </a:t>
            </a:r>
            <a:r>
              <a:rPr lang="en-US" dirty="0" err="1"/>
              <a:t>influenza_tree_editing.R</a:t>
            </a:r>
            <a:r>
              <a:rPr lang="en-US" dirty="0"/>
              <a:t> file</a:t>
            </a:r>
          </a:p>
        </p:txBody>
      </p:sp>
    </p:spTree>
    <p:extLst>
      <p:ext uri="{BB962C8B-B14F-4D97-AF65-F5344CB8AC3E}">
        <p14:creationId xmlns:p14="http://schemas.microsoft.com/office/powerpoint/2010/main" val="14983908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875265-B6AC-5F8B-B70B-1C8B77CF212A}"/>
              </a:ext>
            </a:extLst>
          </p:cNvPr>
          <p:cNvSpPr>
            <a:spLocks noGrp="1"/>
          </p:cNvSpPr>
          <p:nvPr>
            <p:ph type="title"/>
          </p:nvPr>
        </p:nvSpPr>
        <p:spPr>
          <a:xfrm>
            <a:off x="0" y="-92310"/>
            <a:ext cx="10515600" cy="841721"/>
          </a:xfrm>
        </p:spPr>
        <p:txBody>
          <a:bodyPr/>
          <a:lstStyle/>
          <a:p>
            <a:r>
              <a:rPr lang="en-US" dirty="0"/>
              <a:t>What can you do with phylogenies?</a:t>
            </a:r>
          </a:p>
        </p:txBody>
      </p:sp>
      <p:pic>
        <p:nvPicPr>
          <p:cNvPr id="3076" name="Picture 4" descr="The emergence of humans - Understanding Evolution">
            <a:extLst>
              <a:ext uri="{FF2B5EF4-FFF2-40B4-BE49-F238E27FC236}">
                <a16:creationId xmlns:a16="http://schemas.microsoft.com/office/drawing/2014/main" id="{B71E9433-2F8B-4CDA-0630-C40740E9F62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299098"/>
            <a:ext cx="4026531" cy="472294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805F59A-3AC6-4574-B3E0-03192F51809C}"/>
              </a:ext>
            </a:extLst>
          </p:cNvPr>
          <p:cNvSpPr txBox="1"/>
          <p:nvPr/>
        </p:nvSpPr>
        <p:spPr>
          <a:xfrm>
            <a:off x="0" y="6571734"/>
            <a:ext cx="2855590" cy="369332"/>
          </a:xfrm>
          <a:prstGeom prst="rect">
            <a:avLst/>
          </a:prstGeom>
          <a:noFill/>
        </p:spPr>
        <p:txBody>
          <a:bodyPr wrap="none" rtlCol="0">
            <a:spAutoFit/>
          </a:bodyPr>
          <a:lstStyle/>
          <a:p>
            <a:r>
              <a:rPr lang="en-US" dirty="0"/>
              <a:t>UC Museum of Paleontology</a:t>
            </a:r>
          </a:p>
        </p:txBody>
      </p:sp>
      <p:pic>
        <p:nvPicPr>
          <p:cNvPr id="3078" name="Picture 6" descr="placeholder">
            <a:extLst>
              <a:ext uri="{FF2B5EF4-FFF2-40B4-BE49-F238E27FC236}">
                <a16:creationId xmlns:a16="http://schemas.microsoft.com/office/drawing/2014/main" id="{5167422A-8D5B-8272-07D6-26A5B0B1A1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49585" y="1033617"/>
            <a:ext cx="3625141" cy="553811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1149D48-17B4-8A47-32F2-5BC6C35B1FAD}"/>
              </a:ext>
            </a:extLst>
          </p:cNvPr>
          <p:cNvSpPr txBox="1"/>
          <p:nvPr/>
        </p:nvSpPr>
        <p:spPr>
          <a:xfrm>
            <a:off x="5019910" y="6571734"/>
            <a:ext cx="1884490" cy="369332"/>
          </a:xfrm>
          <a:prstGeom prst="rect">
            <a:avLst/>
          </a:prstGeom>
          <a:noFill/>
        </p:spPr>
        <p:txBody>
          <a:bodyPr wrap="none" rtlCol="0">
            <a:spAutoFit/>
          </a:bodyPr>
          <a:lstStyle/>
          <a:p>
            <a:r>
              <a:rPr lang="en-US" dirty="0"/>
              <a:t>Herrera et al 2016</a:t>
            </a:r>
          </a:p>
        </p:txBody>
      </p:sp>
      <p:pic>
        <p:nvPicPr>
          <p:cNvPr id="3080" name="Picture 8" descr="Omicron, Its Mutations, and the Antibody Response | Science | AAAS">
            <a:extLst>
              <a:ext uri="{FF2B5EF4-FFF2-40B4-BE49-F238E27FC236}">
                <a16:creationId xmlns:a16="http://schemas.microsoft.com/office/drawing/2014/main" id="{533B1F9E-D1EA-EC34-FDE5-957B325711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74726" y="1932709"/>
            <a:ext cx="4447309" cy="299258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8872F05-BF00-162C-D3F7-6C8AF7C85F67}"/>
              </a:ext>
            </a:extLst>
          </p:cNvPr>
          <p:cNvSpPr txBox="1"/>
          <p:nvPr/>
        </p:nvSpPr>
        <p:spPr>
          <a:xfrm>
            <a:off x="9411801" y="6571734"/>
            <a:ext cx="1202830" cy="369332"/>
          </a:xfrm>
          <a:prstGeom prst="rect">
            <a:avLst/>
          </a:prstGeom>
          <a:noFill/>
        </p:spPr>
        <p:txBody>
          <a:bodyPr wrap="none" rtlCol="0">
            <a:spAutoFit/>
          </a:bodyPr>
          <a:lstStyle/>
          <a:p>
            <a:r>
              <a:rPr lang="en-US" dirty="0"/>
              <a:t>Lowe 2022</a:t>
            </a:r>
          </a:p>
        </p:txBody>
      </p:sp>
    </p:spTree>
    <p:extLst>
      <p:ext uri="{BB962C8B-B14F-4D97-AF65-F5344CB8AC3E}">
        <p14:creationId xmlns:p14="http://schemas.microsoft.com/office/powerpoint/2010/main" val="32150976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875265-B6AC-5F8B-B70B-1C8B77CF212A}"/>
              </a:ext>
            </a:extLst>
          </p:cNvPr>
          <p:cNvSpPr>
            <a:spLocks noGrp="1"/>
          </p:cNvSpPr>
          <p:nvPr>
            <p:ph type="title"/>
          </p:nvPr>
        </p:nvSpPr>
        <p:spPr>
          <a:xfrm>
            <a:off x="0" y="-92310"/>
            <a:ext cx="10515600" cy="841721"/>
          </a:xfrm>
        </p:spPr>
        <p:txBody>
          <a:bodyPr/>
          <a:lstStyle/>
          <a:p>
            <a:r>
              <a:rPr lang="en-US" dirty="0"/>
              <a:t>What can you do with phylogenies?</a:t>
            </a:r>
          </a:p>
        </p:txBody>
      </p:sp>
      <p:pic>
        <p:nvPicPr>
          <p:cNvPr id="3076" name="Picture 4" descr="The emergence of humans - Understanding Evolution">
            <a:extLst>
              <a:ext uri="{FF2B5EF4-FFF2-40B4-BE49-F238E27FC236}">
                <a16:creationId xmlns:a16="http://schemas.microsoft.com/office/drawing/2014/main" id="{B71E9433-2F8B-4CDA-0630-C40740E9F62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299098"/>
            <a:ext cx="4026531" cy="472294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805F59A-3AC6-4574-B3E0-03192F51809C}"/>
              </a:ext>
            </a:extLst>
          </p:cNvPr>
          <p:cNvSpPr txBox="1"/>
          <p:nvPr/>
        </p:nvSpPr>
        <p:spPr>
          <a:xfrm>
            <a:off x="0" y="6571734"/>
            <a:ext cx="2855590" cy="369332"/>
          </a:xfrm>
          <a:prstGeom prst="rect">
            <a:avLst/>
          </a:prstGeom>
          <a:noFill/>
        </p:spPr>
        <p:txBody>
          <a:bodyPr wrap="none" rtlCol="0">
            <a:spAutoFit/>
          </a:bodyPr>
          <a:lstStyle/>
          <a:p>
            <a:r>
              <a:rPr lang="en-US" dirty="0"/>
              <a:t>UC Museum of Paleontology</a:t>
            </a:r>
          </a:p>
        </p:txBody>
      </p:sp>
      <p:pic>
        <p:nvPicPr>
          <p:cNvPr id="3078" name="Picture 6" descr="placeholder">
            <a:extLst>
              <a:ext uri="{FF2B5EF4-FFF2-40B4-BE49-F238E27FC236}">
                <a16:creationId xmlns:a16="http://schemas.microsoft.com/office/drawing/2014/main" id="{5167422A-8D5B-8272-07D6-26A5B0B1A1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49585" y="1033617"/>
            <a:ext cx="3625141" cy="553811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1149D48-17B4-8A47-32F2-5BC6C35B1FAD}"/>
              </a:ext>
            </a:extLst>
          </p:cNvPr>
          <p:cNvSpPr txBox="1"/>
          <p:nvPr/>
        </p:nvSpPr>
        <p:spPr>
          <a:xfrm>
            <a:off x="5019910" y="6571734"/>
            <a:ext cx="1884490" cy="369332"/>
          </a:xfrm>
          <a:prstGeom prst="rect">
            <a:avLst/>
          </a:prstGeom>
          <a:noFill/>
        </p:spPr>
        <p:txBody>
          <a:bodyPr wrap="none" rtlCol="0">
            <a:spAutoFit/>
          </a:bodyPr>
          <a:lstStyle/>
          <a:p>
            <a:r>
              <a:rPr lang="en-US" dirty="0"/>
              <a:t>Herrera et al 2016</a:t>
            </a:r>
          </a:p>
        </p:txBody>
      </p:sp>
      <p:pic>
        <p:nvPicPr>
          <p:cNvPr id="3080" name="Picture 8" descr="Omicron, Its Mutations, and the Antibody Response | Science | AAAS">
            <a:extLst>
              <a:ext uri="{FF2B5EF4-FFF2-40B4-BE49-F238E27FC236}">
                <a16:creationId xmlns:a16="http://schemas.microsoft.com/office/drawing/2014/main" id="{533B1F9E-D1EA-EC34-FDE5-957B325711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74726" y="1932709"/>
            <a:ext cx="4447309" cy="299258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8872F05-BF00-162C-D3F7-6C8AF7C85F67}"/>
              </a:ext>
            </a:extLst>
          </p:cNvPr>
          <p:cNvSpPr txBox="1"/>
          <p:nvPr/>
        </p:nvSpPr>
        <p:spPr>
          <a:xfrm>
            <a:off x="9411801" y="6571734"/>
            <a:ext cx="1202830" cy="369332"/>
          </a:xfrm>
          <a:prstGeom prst="rect">
            <a:avLst/>
          </a:prstGeom>
          <a:noFill/>
        </p:spPr>
        <p:txBody>
          <a:bodyPr wrap="none" rtlCol="0">
            <a:spAutoFit/>
          </a:bodyPr>
          <a:lstStyle/>
          <a:p>
            <a:r>
              <a:rPr lang="en-US" dirty="0"/>
              <a:t>Lowe 2022</a:t>
            </a:r>
          </a:p>
        </p:txBody>
      </p:sp>
      <p:sp>
        <p:nvSpPr>
          <p:cNvPr id="4" name="Rectangle 3">
            <a:extLst>
              <a:ext uri="{FF2B5EF4-FFF2-40B4-BE49-F238E27FC236}">
                <a16:creationId xmlns:a16="http://schemas.microsoft.com/office/drawing/2014/main" id="{E6F3AC76-9FCC-8007-99EB-4F0377A21E95}"/>
              </a:ext>
            </a:extLst>
          </p:cNvPr>
          <p:cNvSpPr/>
          <p:nvPr/>
        </p:nvSpPr>
        <p:spPr>
          <a:xfrm>
            <a:off x="351659" y="2933991"/>
            <a:ext cx="3084077" cy="1309255"/>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Origin of something, relatedness and differences</a:t>
            </a:r>
          </a:p>
        </p:txBody>
      </p:sp>
      <p:sp>
        <p:nvSpPr>
          <p:cNvPr id="8" name="Rectangle 7">
            <a:extLst>
              <a:ext uri="{FF2B5EF4-FFF2-40B4-BE49-F238E27FC236}">
                <a16:creationId xmlns:a16="http://schemas.microsoft.com/office/drawing/2014/main" id="{76131DC3-9E79-DA6D-8C90-E8ADBA268820}"/>
              </a:ext>
            </a:extLst>
          </p:cNvPr>
          <p:cNvSpPr/>
          <p:nvPr/>
        </p:nvSpPr>
        <p:spPr>
          <a:xfrm>
            <a:off x="4149585" y="2933991"/>
            <a:ext cx="3057882" cy="1309255"/>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Diversification of species</a:t>
            </a:r>
          </a:p>
        </p:txBody>
      </p:sp>
      <p:sp>
        <p:nvSpPr>
          <p:cNvPr id="9" name="Rectangle 8">
            <a:extLst>
              <a:ext uri="{FF2B5EF4-FFF2-40B4-BE49-F238E27FC236}">
                <a16:creationId xmlns:a16="http://schemas.microsoft.com/office/drawing/2014/main" id="{CA08AE83-1C99-2EC9-D1DB-A869634A817C}"/>
              </a:ext>
            </a:extLst>
          </p:cNvPr>
          <p:cNvSpPr/>
          <p:nvPr/>
        </p:nvSpPr>
        <p:spPr>
          <a:xfrm>
            <a:off x="8484275" y="2933991"/>
            <a:ext cx="3057882" cy="1309255"/>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Changes in real time</a:t>
            </a:r>
          </a:p>
        </p:txBody>
      </p:sp>
    </p:spTree>
    <p:extLst>
      <p:ext uri="{BB962C8B-B14F-4D97-AF65-F5344CB8AC3E}">
        <p14:creationId xmlns:p14="http://schemas.microsoft.com/office/powerpoint/2010/main" val="32856441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20DAFE3-B23D-C059-00C8-023F8F1FA09F}"/>
              </a:ext>
            </a:extLst>
          </p:cNvPr>
          <p:cNvSpPr txBox="1"/>
          <p:nvPr/>
        </p:nvSpPr>
        <p:spPr>
          <a:xfrm>
            <a:off x="5328257" y="309895"/>
            <a:ext cx="1535485" cy="369332"/>
          </a:xfrm>
          <a:prstGeom prst="rect">
            <a:avLst/>
          </a:prstGeom>
          <a:noFill/>
        </p:spPr>
        <p:txBody>
          <a:bodyPr wrap="none" rtlCol="0">
            <a:spAutoFit/>
          </a:bodyPr>
          <a:lstStyle/>
          <a:p>
            <a:r>
              <a:rPr lang="en-US" dirty="0"/>
              <a:t>Bayesian trees</a:t>
            </a:r>
          </a:p>
        </p:txBody>
      </p:sp>
      <p:sp>
        <p:nvSpPr>
          <p:cNvPr id="10" name="TextBox 9">
            <a:extLst>
              <a:ext uri="{FF2B5EF4-FFF2-40B4-BE49-F238E27FC236}">
                <a16:creationId xmlns:a16="http://schemas.microsoft.com/office/drawing/2014/main" id="{DDDD527E-692E-C054-DF41-A34A856F7DB3}"/>
              </a:ext>
            </a:extLst>
          </p:cNvPr>
          <p:cNvSpPr txBox="1"/>
          <p:nvPr/>
        </p:nvSpPr>
        <p:spPr>
          <a:xfrm>
            <a:off x="9078900" y="303846"/>
            <a:ext cx="2097113" cy="369332"/>
          </a:xfrm>
          <a:prstGeom prst="rect">
            <a:avLst/>
          </a:prstGeom>
          <a:noFill/>
        </p:spPr>
        <p:txBody>
          <a:bodyPr wrap="none" rtlCol="0">
            <a:spAutoFit/>
          </a:bodyPr>
          <a:lstStyle/>
          <a:p>
            <a:r>
              <a:rPr lang="en-US" dirty="0"/>
              <a:t>Maximum likelihood</a:t>
            </a:r>
          </a:p>
        </p:txBody>
      </p:sp>
      <p:pic>
        <p:nvPicPr>
          <p:cNvPr id="7170" name="Picture 2">
            <a:extLst>
              <a:ext uri="{FF2B5EF4-FFF2-40B4-BE49-F238E27FC236}">
                <a16:creationId xmlns:a16="http://schemas.microsoft.com/office/drawing/2014/main" id="{DC5401EF-4EE6-A329-89B8-546A99138B2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35757"/>
          <a:stretch/>
        </p:blipFill>
        <p:spPr bwMode="auto">
          <a:xfrm>
            <a:off x="0" y="854510"/>
            <a:ext cx="8035636" cy="440574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16BE9FAD-558E-4EE8-37DE-1EB02F45D05F}"/>
              </a:ext>
            </a:extLst>
          </p:cNvPr>
          <p:cNvSpPr txBox="1"/>
          <p:nvPr/>
        </p:nvSpPr>
        <p:spPr>
          <a:xfrm>
            <a:off x="1249879" y="309895"/>
            <a:ext cx="1582997" cy="369332"/>
          </a:xfrm>
          <a:prstGeom prst="rect">
            <a:avLst/>
          </a:prstGeom>
          <a:noFill/>
        </p:spPr>
        <p:txBody>
          <a:bodyPr wrap="none" rtlCol="0">
            <a:spAutoFit/>
          </a:bodyPr>
          <a:lstStyle/>
          <a:p>
            <a:r>
              <a:rPr lang="en-US" dirty="0" err="1"/>
              <a:t>Phylodynamics</a:t>
            </a:r>
            <a:endParaRPr lang="en-US" dirty="0"/>
          </a:p>
        </p:txBody>
      </p:sp>
      <p:sp>
        <p:nvSpPr>
          <p:cNvPr id="4" name="TextBox 3">
            <a:extLst>
              <a:ext uri="{FF2B5EF4-FFF2-40B4-BE49-F238E27FC236}">
                <a16:creationId xmlns:a16="http://schemas.microsoft.com/office/drawing/2014/main" id="{3AE88387-8851-D567-A753-8EC5D08F4103}"/>
              </a:ext>
            </a:extLst>
          </p:cNvPr>
          <p:cNvSpPr txBox="1"/>
          <p:nvPr/>
        </p:nvSpPr>
        <p:spPr>
          <a:xfrm>
            <a:off x="10414654" y="6301888"/>
            <a:ext cx="1777346" cy="584775"/>
          </a:xfrm>
          <a:prstGeom prst="rect">
            <a:avLst/>
          </a:prstGeom>
          <a:noFill/>
        </p:spPr>
        <p:txBody>
          <a:bodyPr wrap="none" rtlCol="0">
            <a:spAutoFit/>
          </a:bodyPr>
          <a:lstStyle/>
          <a:p>
            <a:r>
              <a:rPr lang="en-US" sz="1600" dirty="0" err="1"/>
              <a:t>Suchard</a:t>
            </a:r>
            <a:r>
              <a:rPr lang="en-US" sz="1600" dirty="0"/>
              <a:t> et al. 2018</a:t>
            </a:r>
          </a:p>
          <a:p>
            <a:r>
              <a:rPr lang="en-US" sz="1600" dirty="0"/>
              <a:t>Kuhn et al. 2019</a:t>
            </a:r>
          </a:p>
        </p:txBody>
      </p:sp>
      <p:sp>
        <p:nvSpPr>
          <p:cNvPr id="7" name="TextBox 6">
            <a:extLst>
              <a:ext uri="{FF2B5EF4-FFF2-40B4-BE49-F238E27FC236}">
                <a16:creationId xmlns:a16="http://schemas.microsoft.com/office/drawing/2014/main" id="{2F0F0255-46F8-A074-DBF2-1DFCD1FEAFD6}"/>
              </a:ext>
            </a:extLst>
          </p:cNvPr>
          <p:cNvSpPr txBox="1"/>
          <p:nvPr/>
        </p:nvSpPr>
        <p:spPr>
          <a:xfrm>
            <a:off x="1421564" y="5634157"/>
            <a:ext cx="1957587" cy="369332"/>
          </a:xfrm>
          <a:prstGeom prst="rect">
            <a:avLst/>
          </a:prstGeom>
          <a:solidFill>
            <a:schemeClr val="tx1"/>
          </a:solidFill>
        </p:spPr>
        <p:txBody>
          <a:bodyPr wrap="none" rtlCol="0">
            <a:spAutoFit/>
          </a:bodyPr>
          <a:lstStyle/>
          <a:p>
            <a:r>
              <a:rPr lang="en-US" dirty="0">
                <a:solidFill>
                  <a:schemeClr val="bg1"/>
                </a:solidFill>
              </a:rPr>
              <a:t>WHERE does it go?</a:t>
            </a:r>
          </a:p>
        </p:txBody>
      </p:sp>
      <p:sp>
        <p:nvSpPr>
          <p:cNvPr id="8" name="TextBox 7">
            <a:extLst>
              <a:ext uri="{FF2B5EF4-FFF2-40B4-BE49-F238E27FC236}">
                <a16:creationId xmlns:a16="http://schemas.microsoft.com/office/drawing/2014/main" id="{A38D26A6-C59B-EF81-65D1-5174F7919951}"/>
              </a:ext>
            </a:extLst>
          </p:cNvPr>
          <p:cNvSpPr txBox="1"/>
          <p:nvPr/>
        </p:nvSpPr>
        <p:spPr>
          <a:xfrm>
            <a:off x="4822527" y="5495658"/>
            <a:ext cx="3213109" cy="646331"/>
          </a:xfrm>
          <a:prstGeom prst="rect">
            <a:avLst/>
          </a:prstGeom>
          <a:solidFill>
            <a:schemeClr val="tx1"/>
          </a:solidFill>
        </p:spPr>
        <p:txBody>
          <a:bodyPr wrap="square" rtlCol="0">
            <a:spAutoFit/>
          </a:bodyPr>
          <a:lstStyle/>
          <a:p>
            <a:pPr algn="ctr"/>
            <a:r>
              <a:rPr lang="en-US" dirty="0">
                <a:solidFill>
                  <a:schemeClr val="bg1"/>
                </a:solidFill>
              </a:rPr>
              <a:t>WHEN is the most recent common ancestor?</a:t>
            </a:r>
          </a:p>
        </p:txBody>
      </p:sp>
      <p:sp>
        <p:nvSpPr>
          <p:cNvPr id="9" name="TextBox 8">
            <a:extLst>
              <a:ext uri="{FF2B5EF4-FFF2-40B4-BE49-F238E27FC236}">
                <a16:creationId xmlns:a16="http://schemas.microsoft.com/office/drawing/2014/main" id="{331167F4-F213-8283-5EAA-2942525457A7}"/>
              </a:ext>
            </a:extLst>
          </p:cNvPr>
          <p:cNvSpPr txBox="1"/>
          <p:nvPr/>
        </p:nvSpPr>
        <p:spPr>
          <a:xfrm>
            <a:off x="8964801" y="5495658"/>
            <a:ext cx="3018479" cy="646331"/>
          </a:xfrm>
          <a:prstGeom prst="rect">
            <a:avLst/>
          </a:prstGeom>
          <a:solidFill>
            <a:schemeClr val="tx1"/>
          </a:solidFill>
        </p:spPr>
        <p:txBody>
          <a:bodyPr wrap="square" rtlCol="0">
            <a:spAutoFit/>
          </a:bodyPr>
          <a:lstStyle/>
          <a:p>
            <a:pPr algn="ctr"/>
            <a:r>
              <a:rPr lang="en-US" dirty="0">
                <a:solidFill>
                  <a:schemeClr val="bg1"/>
                </a:solidFill>
              </a:rPr>
              <a:t>HOW different is it to what’s known?</a:t>
            </a:r>
          </a:p>
        </p:txBody>
      </p:sp>
      <p:pic>
        <p:nvPicPr>
          <p:cNvPr id="7172" name="Picture 4" descr="Filoviridae. Phylogenetic relationships of filoviruses ...">
            <a:extLst>
              <a:ext uri="{FF2B5EF4-FFF2-40B4-BE49-F238E27FC236}">
                <a16:creationId xmlns:a16="http://schemas.microsoft.com/office/drawing/2014/main" id="{5504CB46-2B6B-7CA8-7273-52A58AB4116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03132" y="1597745"/>
            <a:ext cx="4588868" cy="2846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30435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20DAFE3-B23D-C059-00C8-023F8F1FA09F}"/>
              </a:ext>
            </a:extLst>
          </p:cNvPr>
          <p:cNvSpPr txBox="1"/>
          <p:nvPr/>
        </p:nvSpPr>
        <p:spPr>
          <a:xfrm>
            <a:off x="5328257" y="309895"/>
            <a:ext cx="1535485" cy="369332"/>
          </a:xfrm>
          <a:prstGeom prst="rect">
            <a:avLst/>
          </a:prstGeom>
          <a:noFill/>
        </p:spPr>
        <p:txBody>
          <a:bodyPr wrap="none" rtlCol="0">
            <a:spAutoFit/>
          </a:bodyPr>
          <a:lstStyle/>
          <a:p>
            <a:r>
              <a:rPr lang="en-US" dirty="0"/>
              <a:t>Bayesian trees</a:t>
            </a:r>
          </a:p>
        </p:txBody>
      </p:sp>
      <p:sp>
        <p:nvSpPr>
          <p:cNvPr id="10" name="TextBox 9">
            <a:extLst>
              <a:ext uri="{FF2B5EF4-FFF2-40B4-BE49-F238E27FC236}">
                <a16:creationId xmlns:a16="http://schemas.microsoft.com/office/drawing/2014/main" id="{DDDD527E-692E-C054-DF41-A34A856F7DB3}"/>
              </a:ext>
            </a:extLst>
          </p:cNvPr>
          <p:cNvSpPr txBox="1"/>
          <p:nvPr/>
        </p:nvSpPr>
        <p:spPr>
          <a:xfrm>
            <a:off x="9078900" y="303846"/>
            <a:ext cx="2097113" cy="369332"/>
          </a:xfrm>
          <a:prstGeom prst="rect">
            <a:avLst/>
          </a:prstGeom>
          <a:noFill/>
        </p:spPr>
        <p:txBody>
          <a:bodyPr wrap="none" rtlCol="0">
            <a:spAutoFit/>
          </a:bodyPr>
          <a:lstStyle/>
          <a:p>
            <a:r>
              <a:rPr lang="en-US" dirty="0"/>
              <a:t>Maximum likelihood</a:t>
            </a:r>
          </a:p>
        </p:txBody>
      </p:sp>
      <p:pic>
        <p:nvPicPr>
          <p:cNvPr id="7170" name="Picture 2">
            <a:extLst>
              <a:ext uri="{FF2B5EF4-FFF2-40B4-BE49-F238E27FC236}">
                <a16:creationId xmlns:a16="http://schemas.microsoft.com/office/drawing/2014/main" id="{DC5401EF-4EE6-A329-89B8-546A99138B2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35757"/>
          <a:stretch/>
        </p:blipFill>
        <p:spPr bwMode="auto">
          <a:xfrm>
            <a:off x="0" y="854510"/>
            <a:ext cx="8035636" cy="440574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16BE9FAD-558E-4EE8-37DE-1EB02F45D05F}"/>
              </a:ext>
            </a:extLst>
          </p:cNvPr>
          <p:cNvSpPr txBox="1"/>
          <p:nvPr/>
        </p:nvSpPr>
        <p:spPr>
          <a:xfrm>
            <a:off x="1249879" y="309895"/>
            <a:ext cx="1582997" cy="369332"/>
          </a:xfrm>
          <a:prstGeom prst="rect">
            <a:avLst/>
          </a:prstGeom>
          <a:noFill/>
        </p:spPr>
        <p:txBody>
          <a:bodyPr wrap="none" rtlCol="0">
            <a:spAutoFit/>
          </a:bodyPr>
          <a:lstStyle/>
          <a:p>
            <a:r>
              <a:rPr lang="en-US" dirty="0" err="1"/>
              <a:t>Phylodynamics</a:t>
            </a:r>
            <a:endParaRPr lang="en-US" dirty="0"/>
          </a:p>
        </p:txBody>
      </p:sp>
      <p:sp>
        <p:nvSpPr>
          <p:cNvPr id="4" name="TextBox 3">
            <a:extLst>
              <a:ext uri="{FF2B5EF4-FFF2-40B4-BE49-F238E27FC236}">
                <a16:creationId xmlns:a16="http://schemas.microsoft.com/office/drawing/2014/main" id="{3AE88387-8851-D567-A753-8EC5D08F4103}"/>
              </a:ext>
            </a:extLst>
          </p:cNvPr>
          <p:cNvSpPr txBox="1"/>
          <p:nvPr/>
        </p:nvSpPr>
        <p:spPr>
          <a:xfrm>
            <a:off x="10414654" y="6301888"/>
            <a:ext cx="1777346" cy="584775"/>
          </a:xfrm>
          <a:prstGeom prst="rect">
            <a:avLst/>
          </a:prstGeom>
          <a:noFill/>
        </p:spPr>
        <p:txBody>
          <a:bodyPr wrap="none" rtlCol="0">
            <a:spAutoFit/>
          </a:bodyPr>
          <a:lstStyle/>
          <a:p>
            <a:r>
              <a:rPr lang="en-US" sz="1600" dirty="0" err="1"/>
              <a:t>Suchard</a:t>
            </a:r>
            <a:r>
              <a:rPr lang="en-US" sz="1600" dirty="0"/>
              <a:t> et al. 2018</a:t>
            </a:r>
          </a:p>
          <a:p>
            <a:r>
              <a:rPr lang="en-US" sz="1600" dirty="0"/>
              <a:t>Kuhn et al. 2019</a:t>
            </a:r>
          </a:p>
        </p:txBody>
      </p:sp>
      <p:sp>
        <p:nvSpPr>
          <p:cNvPr id="7" name="TextBox 6">
            <a:extLst>
              <a:ext uri="{FF2B5EF4-FFF2-40B4-BE49-F238E27FC236}">
                <a16:creationId xmlns:a16="http://schemas.microsoft.com/office/drawing/2014/main" id="{2F0F0255-46F8-A074-DBF2-1DFCD1FEAFD6}"/>
              </a:ext>
            </a:extLst>
          </p:cNvPr>
          <p:cNvSpPr txBox="1"/>
          <p:nvPr/>
        </p:nvSpPr>
        <p:spPr>
          <a:xfrm>
            <a:off x="1421564" y="5634157"/>
            <a:ext cx="1957587" cy="369332"/>
          </a:xfrm>
          <a:prstGeom prst="rect">
            <a:avLst/>
          </a:prstGeom>
          <a:solidFill>
            <a:schemeClr val="tx1"/>
          </a:solidFill>
        </p:spPr>
        <p:txBody>
          <a:bodyPr wrap="none" rtlCol="0">
            <a:spAutoFit/>
          </a:bodyPr>
          <a:lstStyle/>
          <a:p>
            <a:r>
              <a:rPr lang="en-US" dirty="0">
                <a:solidFill>
                  <a:schemeClr val="bg1"/>
                </a:solidFill>
              </a:rPr>
              <a:t>WHERE does it go?</a:t>
            </a:r>
          </a:p>
        </p:txBody>
      </p:sp>
      <p:sp>
        <p:nvSpPr>
          <p:cNvPr id="8" name="TextBox 7">
            <a:extLst>
              <a:ext uri="{FF2B5EF4-FFF2-40B4-BE49-F238E27FC236}">
                <a16:creationId xmlns:a16="http://schemas.microsoft.com/office/drawing/2014/main" id="{A38D26A6-C59B-EF81-65D1-5174F7919951}"/>
              </a:ext>
            </a:extLst>
          </p:cNvPr>
          <p:cNvSpPr txBox="1"/>
          <p:nvPr/>
        </p:nvSpPr>
        <p:spPr>
          <a:xfrm>
            <a:off x="4822527" y="5495658"/>
            <a:ext cx="3213109" cy="646331"/>
          </a:xfrm>
          <a:prstGeom prst="rect">
            <a:avLst/>
          </a:prstGeom>
          <a:solidFill>
            <a:schemeClr val="tx1"/>
          </a:solidFill>
        </p:spPr>
        <p:txBody>
          <a:bodyPr wrap="square" rtlCol="0">
            <a:spAutoFit/>
          </a:bodyPr>
          <a:lstStyle/>
          <a:p>
            <a:pPr algn="ctr"/>
            <a:r>
              <a:rPr lang="en-US" dirty="0">
                <a:solidFill>
                  <a:schemeClr val="bg1"/>
                </a:solidFill>
              </a:rPr>
              <a:t>WHEN is the most recent common ancestor?</a:t>
            </a:r>
          </a:p>
        </p:txBody>
      </p:sp>
      <p:sp>
        <p:nvSpPr>
          <p:cNvPr id="9" name="TextBox 8">
            <a:extLst>
              <a:ext uri="{FF2B5EF4-FFF2-40B4-BE49-F238E27FC236}">
                <a16:creationId xmlns:a16="http://schemas.microsoft.com/office/drawing/2014/main" id="{331167F4-F213-8283-5EAA-2942525457A7}"/>
              </a:ext>
            </a:extLst>
          </p:cNvPr>
          <p:cNvSpPr txBox="1"/>
          <p:nvPr/>
        </p:nvSpPr>
        <p:spPr>
          <a:xfrm>
            <a:off x="8964801" y="5495658"/>
            <a:ext cx="3018479" cy="646331"/>
          </a:xfrm>
          <a:prstGeom prst="rect">
            <a:avLst/>
          </a:prstGeom>
          <a:solidFill>
            <a:schemeClr val="tx1"/>
          </a:solidFill>
        </p:spPr>
        <p:txBody>
          <a:bodyPr wrap="square" rtlCol="0">
            <a:spAutoFit/>
          </a:bodyPr>
          <a:lstStyle/>
          <a:p>
            <a:pPr algn="ctr"/>
            <a:r>
              <a:rPr lang="en-US" dirty="0">
                <a:solidFill>
                  <a:schemeClr val="bg1"/>
                </a:solidFill>
              </a:rPr>
              <a:t>HOW different is it to what’s known?</a:t>
            </a:r>
          </a:p>
        </p:txBody>
      </p:sp>
      <p:pic>
        <p:nvPicPr>
          <p:cNvPr id="7172" name="Picture 4" descr="Filoviridae. Phylogenetic relationships of filoviruses ...">
            <a:extLst>
              <a:ext uri="{FF2B5EF4-FFF2-40B4-BE49-F238E27FC236}">
                <a16:creationId xmlns:a16="http://schemas.microsoft.com/office/drawing/2014/main" id="{5504CB46-2B6B-7CA8-7273-52A58AB4116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03132" y="1597745"/>
            <a:ext cx="4588868" cy="2846532"/>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633DAD7A-474E-430D-1CDA-3E42FEBCBE1E}"/>
              </a:ext>
            </a:extLst>
          </p:cNvPr>
          <p:cNvSpPr/>
          <p:nvPr/>
        </p:nvSpPr>
        <p:spPr>
          <a:xfrm>
            <a:off x="7603132" y="131046"/>
            <a:ext cx="4478032" cy="4313231"/>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9484301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3797</TotalTime>
  <Words>2584</Words>
  <Application>Microsoft Macintosh PowerPoint</Application>
  <PresentationFormat>Widescreen</PresentationFormat>
  <Paragraphs>278</Paragraphs>
  <Slides>59</Slides>
  <Notes>14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59</vt:i4>
      </vt:variant>
    </vt:vector>
  </HeadingPairs>
  <TitlesOfParts>
    <vt:vector size="65" baseType="lpstr">
      <vt:lpstr>Arial</vt:lpstr>
      <vt:lpstr>Calibri</vt:lpstr>
      <vt:lpstr>Calibri Light</vt:lpstr>
      <vt:lpstr>Open Sans</vt:lpstr>
      <vt:lpstr>Wingdings</vt:lpstr>
      <vt:lpstr>Office Theme</vt:lpstr>
      <vt:lpstr>Introduction to phylogenetics</vt:lpstr>
      <vt:lpstr>What is a phylogeny?</vt:lpstr>
      <vt:lpstr>What is a phylogeny?</vt:lpstr>
      <vt:lpstr>What is a phylogeny?</vt:lpstr>
      <vt:lpstr>Goals:</vt:lpstr>
      <vt:lpstr>What can you do with phylogenies?</vt:lpstr>
      <vt:lpstr>What can you do with phylogenies?</vt:lpstr>
      <vt:lpstr>PowerPoint Presentation</vt:lpstr>
      <vt:lpstr>PowerPoint Presentation</vt:lpstr>
      <vt:lpstr>Anatomy of a phylogeny</vt:lpstr>
      <vt:lpstr>Cladogram versus phylogenetic tree</vt:lpstr>
      <vt:lpstr>Cladogram versus phylogenetic tree</vt:lpstr>
      <vt:lpstr>Parsimony versus likelihood</vt:lpstr>
      <vt:lpstr>Parsimony: minimum number of changes regardless of time/opportunity</vt:lpstr>
      <vt:lpstr>Likelihood: probability of ancestral and descendant status is a function of time (branch length)</vt:lpstr>
      <vt:lpstr>Likelihood cont’d. </vt:lpstr>
      <vt:lpstr>Models of DNA evolution</vt:lpstr>
      <vt:lpstr>Good news, most people don’t need to know the mathematical specifics of these models</vt:lpstr>
      <vt:lpstr>Model selection</vt:lpstr>
      <vt:lpstr>PowerPoint Presentation</vt:lpstr>
      <vt:lpstr>Rate heterogeneity across sites</vt:lpstr>
      <vt:lpstr>Rate heterogeneity across sites</vt:lpstr>
      <vt:lpstr>PowerPoint Presentation</vt:lpstr>
      <vt:lpstr>Felsenstein zone</vt:lpstr>
      <vt:lpstr>Bootstrapping</vt:lpstr>
      <vt:lpstr>Warnings and limitations</vt:lpstr>
      <vt:lpstr>PowerPoint Presentation</vt:lpstr>
      <vt:lpstr>How are phylogenies used in global epidemiology/health?</vt:lpstr>
      <vt:lpstr>Case study: Marburg virus – where did it come from?</vt:lpstr>
      <vt:lpstr>Case study: Marburg virus – where did it come from?</vt:lpstr>
      <vt:lpstr>Topic: tuberculosis</vt:lpstr>
      <vt:lpstr>Topic: tuberculosis</vt:lpstr>
      <vt:lpstr>Case study: within-host evolution of SARS-CoV-2</vt:lpstr>
      <vt:lpstr>Case study: within-host evolution of SARS-CoV-2</vt:lpstr>
      <vt:lpstr>Case study: a literal court case</vt:lpstr>
      <vt:lpstr>Case study: a literal court case</vt:lpstr>
      <vt:lpstr>Case study: influenza – antigenic shift and drift</vt:lpstr>
      <vt:lpstr>Case study: influenza – antigenic shift and drift</vt:lpstr>
      <vt:lpstr>PowerPoint Presentation</vt:lpstr>
      <vt:lpstr>You can do a lot with phylogenies…</vt:lpstr>
      <vt:lpstr>So you have your sequences, now what?</vt:lpstr>
      <vt:lpstr>Potential for pretty figures</vt:lpstr>
      <vt:lpstr>TUTORIAL</vt:lpstr>
      <vt:lpstr>Differences between human-hosted and swine-hosted H1N1 influenza</vt:lpstr>
      <vt:lpstr>Steps to revisit later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Then make pretty in 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Gwenddolen Kettenburg</dc:creator>
  <cp:lastModifiedBy>Cara Brook</cp:lastModifiedBy>
  <cp:revision>68</cp:revision>
  <dcterms:created xsi:type="dcterms:W3CDTF">2024-01-15T20:01:45Z</dcterms:created>
  <dcterms:modified xsi:type="dcterms:W3CDTF">2025-01-01T00:03:50Z</dcterms:modified>
</cp:coreProperties>
</file>